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Lato" panose="020F0502020204030203" pitchFamily="34" charset="0"/>
      <p:regular r:id="rId19"/>
      <p:bold r:id="rId20"/>
    </p:embeddedFont>
    <p:embeddedFont>
      <p:font typeface="Satoshi" pitchFamily="50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7020"/>
    <a:srgbClr val="707070"/>
    <a:srgbClr val="484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5400000">
            <a:off x="230738" y="-230738"/>
            <a:ext cx="10287000" cy="10748476"/>
          </a:xfrm>
          <a:custGeom>
            <a:avLst/>
            <a:gdLst/>
            <a:ahLst/>
            <a:cxnLst/>
            <a:rect l="l" t="t" r="r" b="b"/>
            <a:pathLst>
              <a:path w="10287000" h="10748476">
                <a:moveTo>
                  <a:pt x="0" y="0"/>
                </a:moveTo>
                <a:lnTo>
                  <a:pt x="10287000" y="0"/>
                </a:lnTo>
                <a:lnTo>
                  <a:pt x="10287000" y="10748476"/>
                </a:lnTo>
                <a:lnTo>
                  <a:pt x="0" y="10748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511" t="-691" r="-158907" b="-3842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028700" y="8474709"/>
            <a:ext cx="2844567" cy="982128"/>
          </a:xfrm>
          <a:custGeom>
            <a:avLst/>
            <a:gdLst/>
            <a:ahLst/>
            <a:cxnLst/>
            <a:rect l="l" t="t" r="r" b="b"/>
            <a:pathLst>
              <a:path w="2844567" h="982128">
                <a:moveTo>
                  <a:pt x="0" y="0"/>
                </a:moveTo>
                <a:lnTo>
                  <a:pt x="2844567" y="0"/>
                </a:lnTo>
                <a:lnTo>
                  <a:pt x="2844567" y="982129"/>
                </a:lnTo>
                <a:lnTo>
                  <a:pt x="0" y="982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819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4230448" y="8624453"/>
            <a:ext cx="3715046" cy="682640"/>
          </a:xfrm>
          <a:custGeom>
            <a:avLst/>
            <a:gdLst/>
            <a:ahLst/>
            <a:cxnLst/>
            <a:rect l="l" t="t" r="r" b="b"/>
            <a:pathLst>
              <a:path w="3715046" h="682640">
                <a:moveTo>
                  <a:pt x="0" y="0"/>
                </a:moveTo>
                <a:lnTo>
                  <a:pt x="3715046" y="0"/>
                </a:lnTo>
                <a:lnTo>
                  <a:pt x="3715046" y="682640"/>
                </a:lnTo>
                <a:lnTo>
                  <a:pt x="0" y="682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11301878" y="3125988"/>
            <a:ext cx="3314191" cy="3086100"/>
            <a:chOff x="0" y="0"/>
            <a:chExt cx="872873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2873" cy="812800"/>
            </a:xfrm>
            <a:custGeom>
              <a:avLst/>
              <a:gdLst/>
              <a:ahLst/>
              <a:cxnLst/>
              <a:rect l="l" t="t" r="r" b="b"/>
              <a:pathLst>
                <a:path w="872873" h="812800">
                  <a:moveTo>
                    <a:pt x="44384" y="0"/>
                  </a:moveTo>
                  <a:lnTo>
                    <a:pt x="828490" y="0"/>
                  </a:lnTo>
                  <a:cubicBezTo>
                    <a:pt x="840261" y="0"/>
                    <a:pt x="851550" y="4676"/>
                    <a:pt x="859874" y="13000"/>
                  </a:cubicBezTo>
                  <a:cubicBezTo>
                    <a:pt x="868197" y="21323"/>
                    <a:pt x="872873" y="32612"/>
                    <a:pt x="872873" y="44384"/>
                  </a:cubicBezTo>
                  <a:lnTo>
                    <a:pt x="872873" y="768416"/>
                  </a:lnTo>
                  <a:cubicBezTo>
                    <a:pt x="872873" y="780188"/>
                    <a:pt x="868197" y="791477"/>
                    <a:pt x="859874" y="799800"/>
                  </a:cubicBezTo>
                  <a:cubicBezTo>
                    <a:pt x="851550" y="808124"/>
                    <a:pt x="840261" y="812800"/>
                    <a:pt x="828490" y="812800"/>
                  </a:cubicBezTo>
                  <a:lnTo>
                    <a:pt x="44384" y="812800"/>
                  </a:lnTo>
                  <a:cubicBezTo>
                    <a:pt x="32612" y="812800"/>
                    <a:pt x="21323" y="808124"/>
                    <a:pt x="13000" y="799800"/>
                  </a:cubicBezTo>
                  <a:cubicBezTo>
                    <a:pt x="4676" y="791477"/>
                    <a:pt x="0" y="780188"/>
                    <a:pt x="0" y="768416"/>
                  </a:cubicBezTo>
                  <a:lnTo>
                    <a:pt x="0" y="44384"/>
                  </a:lnTo>
                  <a:cubicBezTo>
                    <a:pt x="0" y="32612"/>
                    <a:pt x="4676" y="21323"/>
                    <a:pt x="13000" y="13000"/>
                  </a:cubicBezTo>
                  <a:cubicBezTo>
                    <a:pt x="21323" y="4676"/>
                    <a:pt x="32612" y="0"/>
                    <a:pt x="44384" y="0"/>
                  </a:cubicBez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7287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01878" y="622818"/>
            <a:ext cx="3828541" cy="5589270"/>
            <a:chOff x="0" y="0"/>
            <a:chExt cx="593141" cy="8659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3141" cy="865924"/>
            </a:xfrm>
            <a:custGeom>
              <a:avLst/>
              <a:gdLst/>
              <a:ahLst/>
              <a:cxnLst/>
              <a:rect l="l" t="t" r="r" b="b"/>
              <a:pathLst>
                <a:path w="593141" h="865924">
                  <a:moveTo>
                    <a:pt x="38421" y="0"/>
                  </a:moveTo>
                  <a:lnTo>
                    <a:pt x="554720" y="0"/>
                  </a:lnTo>
                  <a:cubicBezTo>
                    <a:pt x="575940" y="0"/>
                    <a:pt x="593141" y="17202"/>
                    <a:pt x="593141" y="38421"/>
                  </a:cubicBezTo>
                  <a:lnTo>
                    <a:pt x="593141" y="827503"/>
                  </a:lnTo>
                  <a:cubicBezTo>
                    <a:pt x="593141" y="848723"/>
                    <a:pt x="575940" y="865924"/>
                    <a:pt x="554720" y="865924"/>
                  </a:cubicBezTo>
                  <a:lnTo>
                    <a:pt x="38421" y="865924"/>
                  </a:lnTo>
                  <a:cubicBezTo>
                    <a:pt x="17202" y="865924"/>
                    <a:pt x="0" y="848723"/>
                    <a:pt x="0" y="827503"/>
                  </a:cubicBezTo>
                  <a:lnTo>
                    <a:pt x="0" y="38421"/>
                  </a:lnTo>
                  <a:cubicBezTo>
                    <a:pt x="0" y="17202"/>
                    <a:pt x="17202" y="0"/>
                    <a:pt x="38421" y="0"/>
                  </a:cubicBezTo>
                  <a:close/>
                </a:path>
              </a:pathLst>
            </a:custGeom>
            <a:blipFill>
              <a:blip r:embed="rId6"/>
              <a:stretch>
                <a:fillRect l="-43738" t="-12156" r="-50106" b="-20623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380664"/>
            <a:ext cx="9137943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it-IT" sz="54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Satoshi"/>
                <a:sym typeface="Satoshi"/>
              </a:rPr>
              <a:t>Oltre il prodotto: quando la supply chain diventa brand </a:t>
            </a:r>
            <a:r>
              <a:rPr lang="it-IT" sz="5400" b="1" spc="-15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Satoshi"/>
                <a:sym typeface="Satoshi"/>
              </a:rPr>
              <a:t>experience</a:t>
            </a:r>
            <a:endParaRPr lang="en-US" sz="5400" b="1" spc="-15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Satoshi"/>
              <a:sym typeface="Satosh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5346149"/>
            <a:ext cx="9137943" cy="162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6"/>
              </a:lnSpc>
            </a:pPr>
            <a:r>
              <a:rPr lang="it-IT" sz="28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AUTOMAZIONE, DATI E COLLABORAZIONE: IL PERCORSO CONGIUNTO DI CHAMPION E T-DATA VERSO UNA CUSTOMER EXPERIENCE DI VALORE.</a:t>
            </a:r>
            <a:endParaRPr lang="en-US" sz="2800" dirty="0">
              <a:solidFill>
                <a:srgbClr val="707070"/>
              </a:solidFill>
              <a:latin typeface="Verdana" panose="020B0604030504040204" pitchFamily="34" charset="0"/>
              <a:ea typeface="Verdana" panose="020B0604030504040204" pitchFamily="34" charset="0"/>
              <a:cs typeface="false 1"/>
              <a:sym typeface="false 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301878" y="6287918"/>
            <a:ext cx="2785107" cy="293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Marta </a:t>
            </a:r>
            <a:r>
              <a:rPr lang="en-US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Bulbarella</a:t>
            </a:r>
            <a:endParaRPr lang="en-US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false 2"/>
              <a:sym typeface="false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301878" y="6612530"/>
            <a:ext cx="203312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60"/>
              </a:lnSpc>
            </a:pPr>
            <a:r>
              <a:rPr lang="en-US" sz="2000" i="1" dirty="0">
                <a:solidFill>
                  <a:srgbClr val="494948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3"/>
                <a:sym typeface="false 3"/>
              </a:rPr>
              <a:t>Sales Manager </a:t>
            </a:r>
          </a:p>
          <a:p>
            <a:pPr algn="l">
              <a:lnSpc>
                <a:spcPts val="2360"/>
              </a:lnSpc>
            </a:pPr>
            <a:r>
              <a:rPr lang="en-US" sz="2000" i="1" dirty="0">
                <a:solidFill>
                  <a:srgbClr val="E1702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3"/>
                <a:sym typeface="false 3"/>
              </a:rPr>
              <a:t>T-Data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302902" y="8186184"/>
            <a:ext cx="2785107" cy="293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Valentina Bruscia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302902" y="8510796"/>
            <a:ext cx="38326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60"/>
              </a:lnSpc>
            </a:pPr>
            <a:r>
              <a:rPr lang="it-IT" sz="2000" i="1" dirty="0">
                <a:solidFill>
                  <a:srgbClr val="494948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3"/>
                <a:sym typeface="false 3"/>
              </a:rPr>
              <a:t>Senior manager </a:t>
            </a:r>
          </a:p>
          <a:p>
            <a:pPr algn="l">
              <a:lnSpc>
                <a:spcPts val="2360"/>
              </a:lnSpc>
            </a:pPr>
            <a:r>
              <a:rPr lang="it-IT" sz="2000" i="1" dirty="0">
                <a:solidFill>
                  <a:srgbClr val="494948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3"/>
                <a:sym typeface="false 3"/>
              </a:rPr>
              <a:t>E-commerce e Marketplace</a:t>
            </a:r>
          </a:p>
          <a:p>
            <a:pPr algn="l">
              <a:lnSpc>
                <a:spcPts val="2360"/>
              </a:lnSpc>
            </a:pPr>
            <a:r>
              <a:rPr lang="en-US" sz="2000" i="1" dirty="0">
                <a:solidFill>
                  <a:srgbClr val="EE7202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3"/>
                <a:sym typeface="false 3"/>
              </a:rPr>
              <a:t>Champion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253068" y="5050038"/>
            <a:ext cx="3314191" cy="3086100"/>
            <a:chOff x="0" y="0"/>
            <a:chExt cx="872873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873" cy="812800"/>
            </a:xfrm>
            <a:custGeom>
              <a:avLst/>
              <a:gdLst/>
              <a:ahLst/>
              <a:cxnLst/>
              <a:rect l="l" t="t" r="r" b="b"/>
              <a:pathLst>
                <a:path w="872873" h="812800">
                  <a:moveTo>
                    <a:pt x="44384" y="0"/>
                  </a:moveTo>
                  <a:lnTo>
                    <a:pt x="828490" y="0"/>
                  </a:lnTo>
                  <a:cubicBezTo>
                    <a:pt x="840261" y="0"/>
                    <a:pt x="851550" y="4676"/>
                    <a:pt x="859874" y="13000"/>
                  </a:cubicBezTo>
                  <a:cubicBezTo>
                    <a:pt x="868197" y="21323"/>
                    <a:pt x="872873" y="32612"/>
                    <a:pt x="872873" y="44384"/>
                  </a:cubicBezTo>
                  <a:lnTo>
                    <a:pt x="872873" y="768416"/>
                  </a:lnTo>
                  <a:cubicBezTo>
                    <a:pt x="872873" y="780188"/>
                    <a:pt x="868197" y="791477"/>
                    <a:pt x="859874" y="799800"/>
                  </a:cubicBezTo>
                  <a:cubicBezTo>
                    <a:pt x="851550" y="808124"/>
                    <a:pt x="840261" y="812800"/>
                    <a:pt x="828490" y="812800"/>
                  </a:cubicBezTo>
                  <a:lnTo>
                    <a:pt x="44384" y="812800"/>
                  </a:lnTo>
                  <a:cubicBezTo>
                    <a:pt x="32612" y="812800"/>
                    <a:pt x="21323" y="808124"/>
                    <a:pt x="13000" y="799800"/>
                  </a:cubicBezTo>
                  <a:cubicBezTo>
                    <a:pt x="4676" y="791477"/>
                    <a:pt x="0" y="780188"/>
                    <a:pt x="0" y="768416"/>
                  </a:cubicBezTo>
                  <a:lnTo>
                    <a:pt x="0" y="44384"/>
                  </a:lnTo>
                  <a:cubicBezTo>
                    <a:pt x="0" y="32612"/>
                    <a:pt x="4676" y="21323"/>
                    <a:pt x="13000" y="13000"/>
                  </a:cubicBezTo>
                  <a:cubicBezTo>
                    <a:pt x="21323" y="4676"/>
                    <a:pt x="32612" y="0"/>
                    <a:pt x="44384" y="0"/>
                  </a:cubicBezTo>
                  <a:close/>
                </a:path>
              </a:pathLst>
            </a:custGeom>
            <a:solidFill>
              <a:srgbClr val="EE7202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7287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238432" y="2889768"/>
            <a:ext cx="3328827" cy="5246370"/>
            <a:chOff x="0" y="0"/>
            <a:chExt cx="515722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5722" cy="812800"/>
            </a:xfrm>
            <a:custGeom>
              <a:avLst/>
              <a:gdLst/>
              <a:ahLst/>
              <a:cxnLst/>
              <a:rect l="l" t="t" r="r" b="b"/>
              <a:pathLst>
                <a:path w="515722" h="812800">
                  <a:moveTo>
                    <a:pt x="51166" y="0"/>
                  </a:moveTo>
                  <a:lnTo>
                    <a:pt x="464557" y="0"/>
                  </a:lnTo>
                  <a:cubicBezTo>
                    <a:pt x="492815" y="0"/>
                    <a:pt x="515722" y="22908"/>
                    <a:pt x="515722" y="51166"/>
                  </a:cubicBezTo>
                  <a:lnTo>
                    <a:pt x="515722" y="761634"/>
                  </a:lnTo>
                  <a:cubicBezTo>
                    <a:pt x="515722" y="789892"/>
                    <a:pt x="492815" y="812800"/>
                    <a:pt x="464557" y="812800"/>
                  </a:cubicBezTo>
                  <a:lnTo>
                    <a:pt x="51166" y="812800"/>
                  </a:lnTo>
                  <a:cubicBezTo>
                    <a:pt x="22908" y="812800"/>
                    <a:pt x="0" y="789892"/>
                    <a:pt x="0" y="761634"/>
                  </a:cubicBezTo>
                  <a:lnTo>
                    <a:pt x="0" y="51166"/>
                  </a:lnTo>
                  <a:cubicBezTo>
                    <a:pt x="0" y="22908"/>
                    <a:pt x="22908" y="0"/>
                    <a:pt x="51166" y="0"/>
                  </a:cubicBezTo>
                  <a:close/>
                </a:path>
              </a:pathLst>
            </a:custGeom>
            <a:blipFill>
              <a:blip r:embed="rId7"/>
              <a:stretch>
                <a:fillRect l="-28802" r="-28802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18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 rot="-1293780">
              <a:off x="-98798" y="-237090"/>
              <a:ext cx="1642573" cy="1286979"/>
            </a:xfrm>
            <a:custGeom>
              <a:avLst/>
              <a:gdLst/>
              <a:ahLst/>
              <a:cxnLst/>
              <a:rect l="l" t="t" r="r" b="b"/>
              <a:pathLst>
                <a:path w="1642573" h="1286979">
                  <a:moveTo>
                    <a:pt x="298724" y="0"/>
                  </a:moveTo>
                  <a:lnTo>
                    <a:pt x="1642573" y="531064"/>
                  </a:lnTo>
                  <a:lnTo>
                    <a:pt x="1343850" y="1286980"/>
                  </a:lnTo>
                  <a:lnTo>
                    <a:pt x="0" y="755916"/>
                  </a:lnTo>
                  <a:close/>
                </a:path>
              </a:pathLst>
            </a:custGeom>
            <a:blipFill>
              <a:blip r:embed="rId2"/>
              <a:stretch>
                <a:fillRect t="-3334" b="-3334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" name="Freeform 4"/>
          <p:cNvSpPr/>
          <p:nvPr/>
        </p:nvSpPr>
        <p:spPr>
          <a:xfrm rot="-5400000">
            <a:off x="2143529" y="-2295811"/>
            <a:ext cx="10287000" cy="14878858"/>
          </a:xfrm>
          <a:custGeom>
            <a:avLst/>
            <a:gdLst/>
            <a:ahLst/>
            <a:cxnLst/>
            <a:rect l="l" t="t" r="r" b="b"/>
            <a:pathLst>
              <a:path w="10287000" h="14878858">
                <a:moveTo>
                  <a:pt x="0" y="0"/>
                </a:moveTo>
                <a:lnTo>
                  <a:pt x="10287000" y="0"/>
                </a:lnTo>
                <a:lnTo>
                  <a:pt x="10287000" y="14878858"/>
                </a:lnTo>
                <a:lnTo>
                  <a:pt x="0" y="14878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511" t="-499" r="-158907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1159081" y="4518885"/>
            <a:ext cx="9905997" cy="621798"/>
            <a:chOff x="0" y="-102213"/>
            <a:chExt cx="13207996" cy="829064"/>
          </a:xfrm>
        </p:grpSpPr>
        <p:sp>
          <p:nvSpPr>
            <p:cNvPr id="6" name="TextBox 6"/>
            <p:cNvSpPr txBox="1"/>
            <p:nvPr/>
          </p:nvSpPr>
          <p:spPr>
            <a:xfrm>
              <a:off x="1523559" y="-38100"/>
              <a:ext cx="11684437" cy="589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Subentro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operativo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800" spc="-150" dirty="0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senza downtime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02213"/>
              <a:ext cx="1148901" cy="82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26205" y="-54193"/>
              <a:ext cx="496491" cy="64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9081" y="5311407"/>
            <a:ext cx="8973636" cy="621798"/>
            <a:chOff x="0" y="-102213"/>
            <a:chExt cx="11964848" cy="82906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02213"/>
              <a:ext cx="1148901" cy="82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26205" y="-54193"/>
              <a:ext cx="496491" cy="64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53924" y="-70829"/>
              <a:ext cx="10510924" cy="6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8"/>
                </a:lnSpc>
              </a:pP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Gestione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UK: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fiscalità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e dogana post-Brexit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59081" y="6103928"/>
            <a:ext cx="10272994" cy="621798"/>
            <a:chOff x="0" y="-102213"/>
            <a:chExt cx="13697325" cy="829064"/>
          </a:xfrm>
        </p:grpSpPr>
        <p:sp>
          <p:nvSpPr>
            <p:cNvPr id="18" name="TextBox 18"/>
            <p:cNvSpPr txBox="1"/>
            <p:nvPr/>
          </p:nvSpPr>
          <p:spPr>
            <a:xfrm>
              <a:off x="1453924" y="-58461"/>
              <a:ext cx="12243401" cy="67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8"/>
                </a:lnSpc>
              </a:pP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SLA da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garantire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subito ai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livelli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fashion premium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02213"/>
              <a:ext cx="1148901" cy="82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26205" y="-54193"/>
              <a:ext cx="496491" cy="64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59081" y="6896450"/>
            <a:ext cx="9742143" cy="621798"/>
            <a:chOff x="0" y="-102213"/>
            <a:chExt cx="12989523" cy="829064"/>
          </a:xfrm>
        </p:grpSpPr>
        <p:sp>
          <p:nvSpPr>
            <p:cNvPr id="24" name="TextBox 24"/>
            <p:cNvSpPr txBox="1"/>
            <p:nvPr/>
          </p:nvSpPr>
          <p:spPr>
            <a:xfrm>
              <a:off x="1453924" y="-46096"/>
              <a:ext cx="11535599" cy="663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8"/>
                </a:lnSpc>
              </a:pP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Volumi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in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crescita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e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picchi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stagionali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da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assorbire</a:t>
              </a:r>
              <a:endParaRPr lang="en-US" sz="2800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02213"/>
              <a:ext cx="1148901" cy="82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26205" y="-54193"/>
              <a:ext cx="496491" cy="64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901222" y="372653"/>
            <a:ext cx="2394106" cy="2394092"/>
            <a:chOff x="0" y="0"/>
            <a:chExt cx="4256189" cy="425616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256151" cy="4256151"/>
            </a:xfrm>
            <a:custGeom>
              <a:avLst/>
              <a:gdLst/>
              <a:ahLst/>
              <a:cxnLst/>
              <a:rect l="l" t="t" r="r" b="b"/>
              <a:pathLst>
                <a:path w="4256151" h="4256151">
                  <a:moveTo>
                    <a:pt x="2128139" y="0"/>
                  </a:moveTo>
                  <a:cubicBezTo>
                    <a:pt x="952881" y="0"/>
                    <a:pt x="0" y="952754"/>
                    <a:pt x="0" y="2128139"/>
                  </a:cubicBezTo>
                  <a:cubicBezTo>
                    <a:pt x="0" y="3303524"/>
                    <a:pt x="952881" y="4256151"/>
                    <a:pt x="2128139" y="4256151"/>
                  </a:cubicBezTo>
                  <a:cubicBezTo>
                    <a:pt x="3303270" y="4256151"/>
                    <a:pt x="4256151" y="3303397"/>
                    <a:pt x="4256151" y="2128012"/>
                  </a:cubicBezTo>
                  <a:cubicBezTo>
                    <a:pt x="4256151" y="952627"/>
                    <a:pt x="3303397" y="0"/>
                    <a:pt x="2128139" y="0"/>
                  </a:cubicBezTo>
                  <a:close/>
                </a:path>
              </a:pathLst>
            </a:custGeom>
            <a:blipFill>
              <a:blip r:embed="rId4"/>
              <a:stretch>
                <a:fillRect l="-441" t="-440" r="-440" b="-44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091972" y="7788130"/>
            <a:ext cx="1470179" cy="1470170"/>
            <a:chOff x="0" y="0"/>
            <a:chExt cx="4256189" cy="425616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256151" cy="4256151"/>
            </a:xfrm>
            <a:custGeom>
              <a:avLst/>
              <a:gdLst/>
              <a:ahLst/>
              <a:cxnLst/>
              <a:rect l="l" t="t" r="r" b="b"/>
              <a:pathLst>
                <a:path w="4256151" h="4256151">
                  <a:moveTo>
                    <a:pt x="2128139" y="0"/>
                  </a:moveTo>
                  <a:cubicBezTo>
                    <a:pt x="952881" y="0"/>
                    <a:pt x="0" y="952754"/>
                    <a:pt x="0" y="2128139"/>
                  </a:cubicBezTo>
                  <a:cubicBezTo>
                    <a:pt x="0" y="3303524"/>
                    <a:pt x="952881" y="4256151"/>
                    <a:pt x="2128139" y="4256151"/>
                  </a:cubicBezTo>
                  <a:cubicBezTo>
                    <a:pt x="3303270" y="4256151"/>
                    <a:pt x="4256151" y="3303397"/>
                    <a:pt x="4256151" y="2128012"/>
                  </a:cubicBezTo>
                  <a:cubicBezTo>
                    <a:pt x="4256151" y="952627"/>
                    <a:pt x="3303397" y="0"/>
                    <a:pt x="2128139" y="0"/>
                  </a:cubicBezTo>
                  <a:close/>
                </a:path>
              </a:pathLst>
            </a:custGeom>
            <a:blipFill>
              <a:blip r:embed="rId4"/>
              <a:stretch>
                <a:fillRect l="-441" t="-440" r="-440" b="-44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992070" y="3395251"/>
            <a:ext cx="76252" cy="84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4"/>
              </a:lnSpc>
            </a:pPr>
            <a:r>
              <a:rPr lang="en-US" sz="3049">
                <a:solidFill>
                  <a:srgbClr val="70707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2247900"/>
            <a:ext cx="7138283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TRANSIZIONE FLUIDA VERSO UNA PERFORMANCE PREMIUM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0" y="971550"/>
            <a:ext cx="6970752" cy="104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La </a:t>
            </a:r>
            <a:r>
              <a:rPr lang="en-US" sz="6000" b="1" spc="-15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sfida</a:t>
            </a: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 </a:t>
            </a:r>
            <a:r>
              <a:rPr lang="en-US" sz="6000" b="1" spc="-15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iniziale</a:t>
            </a:r>
            <a:endParaRPr lang="en-US" sz="6000" b="1" spc="-15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false 1"/>
              <a:sym typeface="false 1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145F9D24-0C2D-B8AF-5863-DD385F320A95}"/>
              </a:ext>
            </a:extLst>
          </p:cNvPr>
          <p:cNvGrpSpPr/>
          <p:nvPr/>
        </p:nvGrpSpPr>
        <p:grpSpPr>
          <a:xfrm>
            <a:off x="1059795" y="4493587"/>
            <a:ext cx="861676" cy="573713"/>
            <a:chOff x="1028700" y="4762500"/>
            <a:chExt cx="861676" cy="573713"/>
          </a:xfrm>
        </p:grpSpPr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id="{074F1647-BECC-6232-7246-181EF5F8694C}"/>
                </a:ext>
              </a:extLst>
            </p:cNvPr>
            <p:cNvGrpSpPr/>
            <p:nvPr/>
          </p:nvGrpSpPr>
          <p:grpSpPr>
            <a:xfrm>
              <a:off x="1028700" y="4791075"/>
              <a:ext cx="861676" cy="545138"/>
              <a:chOff x="0" y="0"/>
              <a:chExt cx="642379" cy="406400"/>
            </a:xfrm>
          </p:grpSpPr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3CB69977-1ED7-8D83-E7DA-FB8F6E5DE4DE}"/>
                  </a:ext>
                </a:extLst>
              </p:cNvPr>
              <p:cNvSpPr/>
              <p:nvPr/>
            </p:nvSpPr>
            <p:spPr>
              <a:xfrm>
                <a:off x="0" y="0"/>
                <a:ext cx="64237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42379" h="406400">
                    <a:moveTo>
                      <a:pt x="439179" y="0"/>
                    </a:moveTo>
                    <a:cubicBezTo>
                      <a:pt x="551403" y="0"/>
                      <a:pt x="642379" y="90976"/>
                      <a:pt x="642379" y="203200"/>
                    </a:cubicBezTo>
                    <a:cubicBezTo>
                      <a:pt x="642379" y="315424"/>
                      <a:pt x="551403" y="406400"/>
                      <a:pt x="43917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40404"/>
              </a:solidFill>
            </p:spPr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40" name="TextBox 15">
                <a:extLst>
                  <a:ext uri="{FF2B5EF4-FFF2-40B4-BE49-F238E27FC236}">
                    <a16:creationId xmlns:a16="http://schemas.microsoft.com/office/drawing/2014/main" id="{A22EBAD8-664D-523A-4C2B-702F30ACD1DF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42379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 b="1"/>
              </a:p>
            </p:txBody>
          </p:sp>
        </p:grpSp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7DE5AF35-AEE5-A506-17DC-1A7225790A79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dirty="0">
                  <a:solidFill>
                    <a:srgbClr val="FFFFFF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41060824-BA67-F174-9BF5-DC8BA632868A}"/>
              </a:ext>
            </a:extLst>
          </p:cNvPr>
          <p:cNvGrpSpPr/>
          <p:nvPr/>
        </p:nvGrpSpPr>
        <p:grpSpPr>
          <a:xfrm>
            <a:off x="1059795" y="5315512"/>
            <a:ext cx="861676" cy="573713"/>
            <a:chOff x="1028700" y="4762500"/>
            <a:chExt cx="861676" cy="573713"/>
          </a:xfrm>
        </p:grpSpPr>
        <p:grpSp>
          <p:nvGrpSpPr>
            <p:cNvPr id="42" name="Group 13">
              <a:extLst>
                <a:ext uri="{FF2B5EF4-FFF2-40B4-BE49-F238E27FC236}">
                  <a16:creationId xmlns:a16="http://schemas.microsoft.com/office/drawing/2014/main" id="{F548FD69-68BA-EE65-B29C-D96B01A7D12D}"/>
                </a:ext>
              </a:extLst>
            </p:cNvPr>
            <p:cNvGrpSpPr/>
            <p:nvPr/>
          </p:nvGrpSpPr>
          <p:grpSpPr>
            <a:xfrm>
              <a:off x="1028700" y="4791075"/>
              <a:ext cx="861676" cy="545138"/>
              <a:chOff x="0" y="0"/>
              <a:chExt cx="642379" cy="406400"/>
            </a:xfrm>
          </p:grpSpPr>
          <p:sp>
            <p:nvSpPr>
              <p:cNvPr id="44" name="Freeform 14">
                <a:extLst>
                  <a:ext uri="{FF2B5EF4-FFF2-40B4-BE49-F238E27FC236}">
                    <a16:creationId xmlns:a16="http://schemas.microsoft.com/office/drawing/2014/main" id="{54B6CF5A-5456-D28B-3BFC-D523BB590F68}"/>
                  </a:ext>
                </a:extLst>
              </p:cNvPr>
              <p:cNvSpPr/>
              <p:nvPr/>
            </p:nvSpPr>
            <p:spPr>
              <a:xfrm>
                <a:off x="0" y="0"/>
                <a:ext cx="64237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42379" h="406400">
                    <a:moveTo>
                      <a:pt x="439179" y="0"/>
                    </a:moveTo>
                    <a:cubicBezTo>
                      <a:pt x="551403" y="0"/>
                      <a:pt x="642379" y="90976"/>
                      <a:pt x="642379" y="203200"/>
                    </a:cubicBezTo>
                    <a:cubicBezTo>
                      <a:pt x="642379" y="315424"/>
                      <a:pt x="551403" y="406400"/>
                      <a:pt x="43917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40404"/>
              </a:solidFill>
            </p:spPr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45" name="TextBox 15">
                <a:extLst>
                  <a:ext uri="{FF2B5EF4-FFF2-40B4-BE49-F238E27FC236}">
                    <a16:creationId xmlns:a16="http://schemas.microsoft.com/office/drawing/2014/main" id="{2EAE701E-15C3-C4E7-E4EF-348046A6360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42379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 b="1"/>
              </a:p>
            </p:txBody>
          </p:sp>
        </p:grpSp>
        <p:sp>
          <p:nvSpPr>
            <p:cNvPr id="43" name="TextBox 16">
              <a:extLst>
                <a:ext uri="{FF2B5EF4-FFF2-40B4-BE49-F238E27FC236}">
                  <a16:creationId xmlns:a16="http://schemas.microsoft.com/office/drawing/2014/main" id="{ED667B3A-7337-F63F-2583-4383CB263F7A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dirty="0">
                  <a:solidFill>
                    <a:srgbClr val="FFFFFF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52885CFB-F51B-01E4-6B00-0F72639F4E25}"/>
              </a:ext>
            </a:extLst>
          </p:cNvPr>
          <p:cNvGrpSpPr/>
          <p:nvPr/>
        </p:nvGrpSpPr>
        <p:grpSpPr>
          <a:xfrm>
            <a:off x="1059795" y="6103928"/>
            <a:ext cx="861676" cy="573713"/>
            <a:chOff x="1028700" y="4762500"/>
            <a:chExt cx="861676" cy="573713"/>
          </a:xfrm>
        </p:grpSpPr>
        <p:grpSp>
          <p:nvGrpSpPr>
            <p:cNvPr id="47" name="Group 13">
              <a:extLst>
                <a:ext uri="{FF2B5EF4-FFF2-40B4-BE49-F238E27FC236}">
                  <a16:creationId xmlns:a16="http://schemas.microsoft.com/office/drawing/2014/main" id="{CB9F4D1F-AB0C-EE43-8337-3C56D46C7B9A}"/>
                </a:ext>
              </a:extLst>
            </p:cNvPr>
            <p:cNvGrpSpPr/>
            <p:nvPr/>
          </p:nvGrpSpPr>
          <p:grpSpPr>
            <a:xfrm>
              <a:off x="1028700" y="4791075"/>
              <a:ext cx="861676" cy="545138"/>
              <a:chOff x="0" y="0"/>
              <a:chExt cx="642379" cy="406400"/>
            </a:xfrm>
          </p:grpSpPr>
          <p:sp>
            <p:nvSpPr>
              <p:cNvPr id="49" name="Freeform 14">
                <a:extLst>
                  <a:ext uri="{FF2B5EF4-FFF2-40B4-BE49-F238E27FC236}">
                    <a16:creationId xmlns:a16="http://schemas.microsoft.com/office/drawing/2014/main" id="{38E05A63-1FD0-1BFC-6CCF-50E7ACEE2383}"/>
                  </a:ext>
                </a:extLst>
              </p:cNvPr>
              <p:cNvSpPr/>
              <p:nvPr/>
            </p:nvSpPr>
            <p:spPr>
              <a:xfrm>
                <a:off x="0" y="0"/>
                <a:ext cx="64237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42379" h="406400">
                    <a:moveTo>
                      <a:pt x="439179" y="0"/>
                    </a:moveTo>
                    <a:cubicBezTo>
                      <a:pt x="551403" y="0"/>
                      <a:pt x="642379" y="90976"/>
                      <a:pt x="642379" y="203200"/>
                    </a:cubicBezTo>
                    <a:cubicBezTo>
                      <a:pt x="642379" y="315424"/>
                      <a:pt x="551403" y="406400"/>
                      <a:pt x="43917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40404"/>
              </a:solidFill>
            </p:spPr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50" name="TextBox 15">
                <a:extLst>
                  <a:ext uri="{FF2B5EF4-FFF2-40B4-BE49-F238E27FC236}">
                    <a16:creationId xmlns:a16="http://schemas.microsoft.com/office/drawing/2014/main" id="{FC00F9BB-5A23-22EB-2442-9AFA6D43B26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42379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 b="1"/>
              </a:p>
            </p:txBody>
          </p:sp>
        </p:grpSp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89858C87-1C50-9F05-D3C7-EDBF2769203B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dirty="0">
                  <a:solidFill>
                    <a:srgbClr val="FFFFFF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CA56EE5C-313B-5ED9-9DE3-6A2D7698142B}"/>
              </a:ext>
            </a:extLst>
          </p:cNvPr>
          <p:cNvGrpSpPr/>
          <p:nvPr/>
        </p:nvGrpSpPr>
        <p:grpSpPr>
          <a:xfrm>
            <a:off x="1059795" y="6900499"/>
            <a:ext cx="861676" cy="573713"/>
            <a:chOff x="1028700" y="4762500"/>
            <a:chExt cx="861676" cy="573713"/>
          </a:xfrm>
        </p:grpSpPr>
        <p:grpSp>
          <p:nvGrpSpPr>
            <p:cNvPr id="52" name="Group 13">
              <a:extLst>
                <a:ext uri="{FF2B5EF4-FFF2-40B4-BE49-F238E27FC236}">
                  <a16:creationId xmlns:a16="http://schemas.microsoft.com/office/drawing/2014/main" id="{F042B693-69D1-1D6A-2676-75C709E8220C}"/>
                </a:ext>
              </a:extLst>
            </p:cNvPr>
            <p:cNvGrpSpPr/>
            <p:nvPr/>
          </p:nvGrpSpPr>
          <p:grpSpPr>
            <a:xfrm>
              <a:off x="1028700" y="4791075"/>
              <a:ext cx="861676" cy="545138"/>
              <a:chOff x="0" y="0"/>
              <a:chExt cx="642379" cy="406400"/>
            </a:xfrm>
          </p:grpSpPr>
          <p:sp>
            <p:nvSpPr>
              <p:cNvPr id="54" name="Freeform 14">
                <a:extLst>
                  <a:ext uri="{FF2B5EF4-FFF2-40B4-BE49-F238E27FC236}">
                    <a16:creationId xmlns:a16="http://schemas.microsoft.com/office/drawing/2014/main" id="{5D9C767C-D3CF-1E7E-2344-45CA0A215F72}"/>
                  </a:ext>
                </a:extLst>
              </p:cNvPr>
              <p:cNvSpPr/>
              <p:nvPr/>
            </p:nvSpPr>
            <p:spPr>
              <a:xfrm>
                <a:off x="0" y="0"/>
                <a:ext cx="64237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42379" h="406400">
                    <a:moveTo>
                      <a:pt x="439179" y="0"/>
                    </a:moveTo>
                    <a:cubicBezTo>
                      <a:pt x="551403" y="0"/>
                      <a:pt x="642379" y="90976"/>
                      <a:pt x="642379" y="203200"/>
                    </a:cubicBezTo>
                    <a:cubicBezTo>
                      <a:pt x="642379" y="315424"/>
                      <a:pt x="551403" y="406400"/>
                      <a:pt x="43917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40404"/>
              </a:solidFill>
            </p:spPr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55" name="TextBox 15">
                <a:extLst>
                  <a:ext uri="{FF2B5EF4-FFF2-40B4-BE49-F238E27FC236}">
                    <a16:creationId xmlns:a16="http://schemas.microsoft.com/office/drawing/2014/main" id="{A9A9EC8E-121E-FC00-1D45-210B637273A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42379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 b="1"/>
              </a:p>
            </p:txBody>
          </p:sp>
        </p:grp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50917699-4021-B186-003F-BB4E98BFD5C7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dirty="0">
                  <a:solidFill>
                    <a:srgbClr val="FFFFFF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2143529" y="-2295811"/>
            <a:ext cx="10287000" cy="14878858"/>
          </a:xfrm>
          <a:custGeom>
            <a:avLst/>
            <a:gdLst/>
            <a:ahLst/>
            <a:cxnLst/>
            <a:rect l="l" t="t" r="r" b="b"/>
            <a:pathLst>
              <a:path w="10287000" h="14878858">
                <a:moveTo>
                  <a:pt x="0" y="0"/>
                </a:moveTo>
                <a:lnTo>
                  <a:pt x="10287000" y="0"/>
                </a:lnTo>
                <a:lnTo>
                  <a:pt x="10287000" y="14878858"/>
                </a:lnTo>
                <a:lnTo>
                  <a:pt x="0" y="148788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511" t="-499" r="-158907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2" name="Group 22"/>
          <p:cNvGrpSpPr/>
          <p:nvPr/>
        </p:nvGrpSpPr>
        <p:grpSpPr>
          <a:xfrm>
            <a:off x="13091972" y="7788130"/>
            <a:ext cx="1470179" cy="1470170"/>
            <a:chOff x="0" y="0"/>
            <a:chExt cx="4256189" cy="425616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56151" cy="4256151"/>
            </a:xfrm>
            <a:custGeom>
              <a:avLst/>
              <a:gdLst/>
              <a:ahLst/>
              <a:cxnLst/>
              <a:rect l="l" t="t" r="r" b="b"/>
              <a:pathLst>
                <a:path w="4256151" h="4256151">
                  <a:moveTo>
                    <a:pt x="2128139" y="0"/>
                  </a:moveTo>
                  <a:cubicBezTo>
                    <a:pt x="952881" y="0"/>
                    <a:pt x="0" y="952754"/>
                    <a:pt x="0" y="2128139"/>
                  </a:cubicBezTo>
                  <a:cubicBezTo>
                    <a:pt x="0" y="3303524"/>
                    <a:pt x="952881" y="4256151"/>
                    <a:pt x="2128139" y="4256151"/>
                  </a:cubicBezTo>
                  <a:cubicBezTo>
                    <a:pt x="3303270" y="4256151"/>
                    <a:pt x="4256151" y="3303397"/>
                    <a:pt x="4256151" y="2128012"/>
                  </a:cubicBezTo>
                  <a:cubicBezTo>
                    <a:pt x="4256151" y="952627"/>
                    <a:pt x="3303397" y="0"/>
                    <a:pt x="2128139" y="0"/>
                  </a:cubicBezTo>
                  <a:close/>
                </a:path>
              </a:pathLst>
            </a:custGeom>
            <a:blipFill>
              <a:blip r:embed="rId3"/>
              <a:stretch>
                <a:fillRect l="-441" t="-440" r="-440" b="-44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992070" y="3395251"/>
            <a:ext cx="76252" cy="84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4"/>
              </a:lnSpc>
            </a:pPr>
            <a:r>
              <a:rPr lang="en-US" sz="3049">
                <a:solidFill>
                  <a:srgbClr val="70707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2247900"/>
            <a:ext cx="897363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AUTOMAZIONE CON L’IMPIANTO ROBOTIZZATO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971550"/>
            <a:ext cx="8702159" cy="106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La </a:t>
            </a:r>
            <a:r>
              <a:rPr lang="en-US" sz="6000" b="1" spc="-15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svolta</a:t>
            </a: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 </a:t>
            </a:r>
            <a:r>
              <a:rPr lang="en-US" sz="6000" b="1" spc="-15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operativa</a:t>
            </a:r>
            <a:endParaRPr lang="en-US" sz="6000" b="1" spc="-15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false 1"/>
              <a:sym typeface="false 1"/>
            </a:endParaRPr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9230DE1D-635A-2C53-5AC0-86F0E4AEE859}"/>
              </a:ext>
            </a:extLst>
          </p:cNvPr>
          <p:cNvGrpSpPr/>
          <p:nvPr/>
        </p:nvGrpSpPr>
        <p:grpSpPr>
          <a:xfrm>
            <a:off x="1059795" y="4503680"/>
            <a:ext cx="10005283" cy="637003"/>
            <a:chOff x="1059795" y="4503680"/>
            <a:chExt cx="10005283" cy="637003"/>
          </a:xfrm>
        </p:grpSpPr>
        <p:grpSp>
          <p:nvGrpSpPr>
            <p:cNvPr id="4" name="Group 4"/>
            <p:cNvGrpSpPr/>
            <p:nvPr/>
          </p:nvGrpSpPr>
          <p:grpSpPr>
            <a:xfrm>
              <a:off x="1159081" y="4518885"/>
              <a:ext cx="9905997" cy="621798"/>
              <a:chOff x="0" y="-102213"/>
              <a:chExt cx="13207996" cy="829064"/>
            </a:xfrm>
          </p:grpSpPr>
          <p:sp>
            <p:nvSpPr>
              <p:cNvPr id="5" name="TextBox 5"/>
              <p:cNvSpPr txBox="1"/>
              <p:nvPr/>
            </p:nvSpPr>
            <p:spPr>
              <a:xfrm>
                <a:off x="1523559" y="-38100"/>
                <a:ext cx="11684437" cy="593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Introduzione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robotica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a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supporto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del picking</a:t>
                </a: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4F86BABB-0E34-AD0C-9374-9C51D7D29269}"/>
                </a:ext>
              </a:extLst>
            </p:cNvPr>
            <p:cNvGrpSpPr/>
            <p:nvPr/>
          </p:nvGrpSpPr>
          <p:grpSpPr>
            <a:xfrm>
              <a:off x="1059795" y="4503680"/>
              <a:ext cx="861676" cy="573713"/>
              <a:chOff x="1028700" y="4762500"/>
              <a:chExt cx="861676" cy="573713"/>
            </a:xfrm>
          </p:grpSpPr>
          <p:grpSp>
            <p:nvGrpSpPr>
              <p:cNvPr id="36" name="Group 13">
                <a:extLst>
                  <a:ext uri="{FF2B5EF4-FFF2-40B4-BE49-F238E27FC236}">
                    <a16:creationId xmlns:a16="http://schemas.microsoft.com/office/drawing/2014/main" id="{72AFB8B8-1FE3-6A0B-86CB-227A32AA8972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38" name="Freeform 14">
                  <a:extLst>
                    <a:ext uri="{FF2B5EF4-FFF2-40B4-BE49-F238E27FC236}">
                      <a16:creationId xmlns:a16="http://schemas.microsoft.com/office/drawing/2014/main" id="{B9220C8B-6892-22AA-FFA6-16DE554E985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39" name="TextBox 15">
                  <a:extLst>
                    <a:ext uri="{FF2B5EF4-FFF2-40B4-BE49-F238E27FC236}">
                      <a16:creationId xmlns:a16="http://schemas.microsoft.com/office/drawing/2014/main" id="{A02C77B4-C192-8643-64E0-14223B327D94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7B321AC5-2AB6-9F0A-A58A-EA0D9FD5855C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B3E68398-218A-86E1-BD41-01680E823516}"/>
              </a:ext>
            </a:extLst>
          </p:cNvPr>
          <p:cNvGrpSpPr/>
          <p:nvPr/>
        </p:nvGrpSpPr>
        <p:grpSpPr>
          <a:xfrm>
            <a:off x="1059795" y="5311407"/>
            <a:ext cx="9072922" cy="621798"/>
            <a:chOff x="1059795" y="5311407"/>
            <a:chExt cx="9072922" cy="621798"/>
          </a:xfrm>
        </p:grpSpPr>
        <p:grpSp>
          <p:nvGrpSpPr>
            <p:cNvPr id="10" name="Group 10"/>
            <p:cNvGrpSpPr/>
            <p:nvPr/>
          </p:nvGrpSpPr>
          <p:grpSpPr>
            <a:xfrm>
              <a:off x="1159081" y="5311407"/>
              <a:ext cx="8973636" cy="621798"/>
              <a:chOff x="0" y="-102213"/>
              <a:chExt cx="11964848" cy="829064"/>
            </a:xfrm>
          </p:grpSpPr>
          <p:sp>
            <p:nvSpPr>
              <p:cNvPr id="13" name="TextBox 13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453924" y="-70829"/>
                <a:ext cx="10510924" cy="6635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428"/>
                  </a:lnSpc>
                </a:pP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Riduzione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errori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e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miglioramento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time-to-ship</a:t>
                </a:r>
              </a:p>
            </p:txBody>
          </p: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07DC5BCD-69F0-7908-BAD7-DF2E731E6E42}"/>
                </a:ext>
              </a:extLst>
            </p:cNvPr>
            <p:cNvGrpSpPr/>
            <p:nvPr/>
          </p:nvGrpSpPr>
          <p:grpSpPr>
            <a:xfrm>
              <a:off x="1059795" y="5342825"/>
              <a:ext cx="861676" cy="573713"/>
              <a:chOff x="1028700" y="4762500"/>
              <a:chExt cx="861676" cy="573713"/>
            </a:xfrm>
          </p:grpSpPr>
          <p:grpSp>
            <p:nvGrpSpPr>
              <p:cNvPr id="41" name="Group 13">
                <a:extLst>
                  <a:ext uri="{FF2B5EF4-FFF2-40B4-BE49-F238E27FC236}">
                    <a16:creationId xmlns:a16="http://schemas.microsoft.com/office/drawing/2014/main" id="{3064CCCE-35F7-12BA-5B76-6D39CF8EC60A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3" name="Freeform 14">
                  <a:extLst>
                    <a:ext uri="{FF2B5EF4-FFF2-40B4-BE49-F238E27FC236}">
                      <a16:creationId xmlns:a16="http://schemas.microsoft.com/office/drawing/2014/main" id="{8C874A87-5D1B-FAE8-0FED-D9158C71DAA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4" name="TextBox 15">
                  <a:extLst>
                    <a:ext uri="{FF2B5EF4-FFF2-40B4-BE49-F238E27FC236}">
                      <a16:creationId xmlns:a16="http://schemas.microsoft.com/office/drawing/2014/main" id="{3738BBE7-286B-EAA5-D6DC-828402EFC73C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485C44DE-3711-D7E7-1C77-C3F31A0DC099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50D6BCDC-5167-28CB-C1C6-8299AD9F5D2A}"/>
              </a:ext>
            </a:extLst>
          </p:cNvPr>
          <p:cNvGrpSpPr/>
          <p:nvPr/>
        </p:nvGrpSpPr>
        <p:grpSpPr>
          <a:xfrm>
            <a:off x="1059795" y="6103928"/>
            <a:ext cx="10372280" cy="621798"/>
            <a:chOff x="1059795" y="6103928"/>
            <a:chExt cx="10372280" cy="621798"/>
          </a:xfrm>
        </p:grpSpPr>
        <p:grpSp>
          <p:nvGrpSpPr>
            <p:cNvPr id="16" name="Group 16"/>
            <p:cNvGrpSpPr/>
            <p:nvPr/>
          </p:nvGrpSpPr>
          <p:grpSpPr>
            <a:xfrm>
              <a:off x="1159081" y="6103928"/>
              <a:ext cx="10272994" cy="621798"/>
              <a:chOff x="0" y="-102213"/>
              <a:chExt cx="13697325" cy="829064"/>
            </a:xfrm>
          </p:grpSpPr>
          <p:sp>
            <p:nvSpPr>
              <p:cNvPr id="17" name="TextBox 17"/>
              <p:cNvSpPr txBox="1"/>
              <p:nvPr/>
            </p:nvSpPr>
            <p:spPr>
              <a:xfrm>
                <a:off x="1453924" y="-58461"/>
                <a:ext cx="12243401" cy="6635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428"/>
                  </a:lnSpc>
                </a:pP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Scalabilità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immediata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su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nuovi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lanci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/Black Friday</a:t>
                </a: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6B16D2C5-3E52-7652-9B3F-141FCE720627}"/>
                </a:ext>
              </a:extLst>
            </p:cNvPr>
            <p:cNvGrpSpPr/>
            <p:nvPr/>
          </p:nvGrpSpPr>
          <p:grpSpPr>
            <a:xfrm>
              <a:off x="1059795" y="6152013"/>
              <a:ext cx="861676" cy="573713"/>
              <a:chOff x="1028700" y="4762500"/>
              <a:chExt cx="861676" cy="573713"/>
            </a:xfrm>
          </p:grpSpPr>
          <p:grpSp>
            <p:nvGrpSpPr>
              <p:cNvPr id="46" name="Group 13">
                <a:extLst>
                  <a:ext uri="{FF2B5EF4-FFF2-40B4-BE49-F238E27FC236}">
                    <a16:creationId xmlns:a16="http://schemas.microsoft.com/office/drawing/2014/main" id="{1B236164-3315-C287-8AE4-9F208FD330A0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8" name="Freeform 14">
                  <a:extLst>
                    <a:ext uri="{FF2B5EF4-FFF2-40B4-BE49-F238E27FC236}">
                      <a16:creationId xmlns:a16="http://schemas.microsoft.com/office/drawing/2014/main" id="{106E3E7E-0117-8A72-AC2B-CA5F01EE016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9" name="TextBox 15">
                  <a:extLst>
                    <a:ext uri="{FF2B5EF4-FFF2-40B4-BE49-F238E27FC236}">
                      <a16:creationId xmlns:a16="http://schemas.microsoft.com/office/drawing/2014/main" id="{CEE3BC29-0E8D-94B2-B772-E7C4A9243FC2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7" name="TextBox 16">
                <a:extLst>
                  <a:ext uri="{FF2B5EF4-FFF2-40B4-BE49-F238E27FC236}">
                    <a16:creationId xmlns:a16="http://schemas.microsoft.com/office/drawing/2014/main" id="{2DABDC4B-0599-CCC1-079C-04350D3FDE8A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D08B5117-7149-BC69-1498-9C97CF296E0F}"/>
              </a:ext>
            </a:extLst>
          </p:cNvPr>
          <p:cNvGrpSpPr/>
          <p:nvPr/>
        </p:nvGrpSpPr>
        <p:grpSpPr>
          <a:xfrm>
            <a:off x="1059795" y="6959740"/>
            <a:ext cx="9666894" cy="1006282"/>
            <a:chOff x="1059795" y="6959740"/>
            <a:chExt cx="9666894" cy="1006282"/>
          </a:xfrm>
        </p:grpSpPr>
        <p:grpSp>
          <p:nvGrpSpPr>
            <p:cNvPr id="29" name="Group 29"/>
            <p:cNvGrpSpPr/>
            <p:nvPr/>
          </p:nvGrpSpPr>
          <p:grpSpPr>
            <a:xfrm>
              <a:off x="1159081" y="6959740"/>
              <a:ext cx="9567608" cy="1006282"/>
              <a:chOff x="0" y="-102213"/>
              <a:chExt cx="12756810" cy="1341709"/>
            </a:xfrm>
          </p:grpSpPr>
          <p:sp>
            <p:nvSpPr>
              <p:cNvPr id="30" name="TextBox 30"/>
              <p:cNvSpPr txBox="1"/>
              <p:nvPr/>
            </p:nvSpPr>
            <p:spPr>
              <a:xfrm>
                <a:off x="1471514" y="-38100"/>
                <a:ext cx="11285296" cy="127759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Automazione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come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risposta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al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picco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, non </a:t>
                </a:r>
              </a:p>
              <a:p>
                <a:pPr algn="l">
                  <a:lnSpc>
                    <a:spcPts val="3782"/>
                  </a:lnSpc>
                </a:pP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come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progetto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a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sé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.</a:t>
                </a: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102213"/>
                <a:ext cx="1109655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315063" y="-54193"/>
                <a:ext cx="47953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4DBE447F-A1F9-3A56-3D45-AF169A04B547}"/>
                </a:ext>
              </a:extLst>
            </p:cNvPr>
            <p:cNvGrpSpPr/>
            <p:nvPr/>
          </p:nvGrpSpPr>
          <p:grpSpPr>
            <a:xfrm>
              <a:off x="1059795" y="6979312"/>
              <a:ext cx="861676" cy="573713"/>
              <a:chOff x="1028700" y="4762500"/>
              <a:chExt cx="861676" cy="573713"/>
            </a:xfrm>
          </p:grpSpPr>
          <p:grpSp>
            <p:nvGrpSpPr>
              <p:cNvPr id="51" name="Group 13">
                <a:extLst>
                  <a:ext uri="{FF2B5EF4-FFF2-40B4-BE49-F238E27FC236}">
                    <a16:creationId xmlns:a16="http://schemas.microsoft.com/office/drawing/2014/main" id="{88B165F0-279F-CDED-5C39-D274DBB4E2E9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53" name="Freeform 14">
                  <a:extLst>
                    <a:ext uri="{FF2B5EF4-FFF2-40B4-BE49-F238E27FC236}">
                      <a16:creationId xmlns:a16="http://schemas.microsoft.com/office/drawing/2014/main" id="{91FB36C4-5A9B-5110-74FF-5271A2CC722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E17020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54" name="TextBox 15">
                  <a:extLst>
                    <a:ext uri="{FF2B5EF4-FFF2-40B4-BE49-F238E27FC236}">
                      <a16:creationId xmlns:a16="http://schemas.microsoft.com/office/drawing/2014/main" id="{536ED3F7-A90D-EA27-756B-A107D0C81403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52" name="TextBox 16">
                <a:extLst>
                  <a:ext uri="{FF2B5EF4-FFF2-40B4-BE49-F238E27FC236}">
                    <a16:creationId xmlns:a16="http://schemas.microsoft.com/office/drawing/2014/main" id="{B8C2916A-F458-9A33-ADCB-B60A04F7C9E7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pic>
        <p:nvPicPr>
          <p:cNvPr id="6" name="Immagine 5" descr="Immagine che contiene edificio, acciaio, ingegneria, interno&#10;&#10;Il contenuto generato dall'IA potrebbe non essere corretto.">
            <a:extLst>
              <a:ext uri="{FF2B5EF4-FFF2-40B4-BE49-F238E27FC236}">
                <a16:creationId xmlns:a16="http://schemas.microsoft.com/office/drawing/2014/main" id="{2A7FA203-7C22-9DA5-95A6-E2EE52442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81" y="5288"/>
            <a:ext cx="685729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2143529" y="-2295811"/>
            <a:ext cx="10287000" cy="14878858"/>
          </a:xfrm>
          <a:custGeom>
            <a:avLst/>
            <a:gdLst/>
            <a:ahLst/>
            <a:cxnLst/>
            <a:rect l="l" t="t" r="r" b="b"/>
            <a:pathLst>
              <a:path w="10287000" h="14878858">
                <a:moveTo>
                  <a:pt x="0" y="0"/>
                </a:moveTo>
                <a:lnTo>
                  <a:pt x="10287000" y="0"/>
                </a:lnTo>
                <a:lnTo>
                  <a:pt x="10287000" y="14878858"/>
                </a:lnTo>
                <a:lnTo>
                  <a:pt x="0" y="148788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511" t="-499" r="-15890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4" name="Freeform 34"/>
          <p:cNvSpPr/>
          <p:nvPr/>
        </p:nvSpPr>
        <p:spPr>
          <a:xfrm>
            <a:off x="11065078" y="0"/>
            <a:ext cx="7222922" cy="10287000"/>
          </a:xfrm>
          <a:custGeom>
            <a:avLst/>
            <a:gdLst/>
            <a:ahLst/>
            <a:cxnLst/>
            <a:rect l="l" t="t" r="r" b="b"/>
            <a:pathLst>
              <a:path w="7222922" h="10287000">
                <a:moveTo>
                  <a:pt x="0" y="0"/>
                </a:moveTo>
                <a:lnTo>
                  <a:pt x="7222922" y="0"/>
                </a:lnTo>
                <a:lnTo>
                  <a:pt x="72229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89" r="-10693" b="-52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5" name="TextBox 35"/>
          <p:cNvSpPr txBox="1"/>
          <p:nvPr/>
        </p:nvSpPr>
        <p:spPr>
          <a:xfrm>
            <a:off x="1992070" y="3395251"/>
            <a:ext cx="76252" cy="84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4"/>
              </a:lnSpc>
            </a:pPr>
            <a:r>
              <a:rPr lang="en-US" sz="3049">
                <a:solidFill>
                  <a:srgbClr val="70707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8700" y="2247900"/>
            <a:ext cx="897363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COME PARTE DELLA SUPPLY CHAIN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971550"/>
            <a:ext cx="7068264" cy="107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Customer Care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9594899" y="154269"/>
            <a:ext cx="1470179" cy="1470170"/>
            <a:chOff x="0" y="0"/>
            <a:chExt cx="4256189" cy="425616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256151" cy="4256151"/>
            </a:xfrm>
            <a:custGeom>
              <a:avLst/>
              <a:gdLst/>
              <a:ahLst/>
              <a:cxnLst/>
              <a:rect l="l" t="t" r="r" b="b"/>
              <a:pathLst>
                <a:path w="4256151" h="4256151">
                  <a:moveTo>
                    <a:pt x="2128139" y="0"/>
                  </a:moveTo>
                  <a:cubicBezTo>
                    <a:pt x="952881" y="0"/>
                    <a:pt x="0" y="952754"/>
                    <a:pt x="0" y="2128139"/>
                  </a:cubicBezTo>
                  <a:cubicBezTo>
                    <a:pt x="0" y="3303524"/>
                    <a:pt x="952881" y="4256151"/>
                    <a:pt x="2128139" y="4256151"/>
                  </a:cubicBezTo>
                  <a:cubicBezTo>
                    <a:pt x="3303270" y="4256151"/>
                    <a:pt x="4256151" y="3303397"/>
                    <a:pt x="4256151" y="2128012"/>
                  </a:cubicBezTo>
                  <a:cubicBezTo>
                    <a:pt x="4256151" y="952627"/>
                    <a:pt x="3303397" y="0"/>
                    <a:pt x="2128139" y="0"/>
                  </a:cubicBezTo>
                  <a:close/>
                </a:path>
              </a:pathLst>
            </a:custGeom>
            <a:blipFill>
              <a:blip r:embed="rId4"/>
              <a:stretch>
                <a:fillRect l="-441" t="-440" r="-440" b="-44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4290330" y="1165579"/>
            <a:ext cx="917725" cy="917720"/>
            <a:chOff x="0" y="0"/>
            <a:chExt cx="4256189" cy="425616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256151" cy="4256151"/>
            </a:xfrm>
            <a:custGeom>
              <a:avLst/>
              <a:gdLst/>
              <a:ahLst/>
              <a:cxnLst/>
              <a:rect l="l" t="t" r="r" b="b"/>
              <a:pathLst>
                <a:path w="4256151" h="4256151">
                  <a:moveTo>
                    <a:pt x="2128139" y="0"/>
                  </a:moveTo>
                  <a:cubicBezTo>
                    <a:pt x="952881" y="0"/>
                    <a:pt x="0" y="952754"/>
                    <a:pt x="0" y="2128139"/>
                  </a:cubicBezTo>
                  <a:cubicBezTo>
                    <a:pt x="0" y="3303524"/>
                    <a:pt x="952881" y="4256151"/>
                    <a:pt x="2128139" y="4256151"/>
                  </a:cubicBezTo>
                  <a:cubicBezTo>
                    <a:pt x="3303270" y="4256151"/>
                    <a:pt x="4256151" y="3303397"/>
                    <a:pt x="4256151" y="2128012"/>
                  </a:cubicBezTo>
                  <a:cubicBezTo>
                    <a:pt x="4256151" y="952627"/>
                    <a:pt x="3303397" y="0"/>
                    <a:pt x="2128139" y="0"/>
                  </a:cubicBezTo>
                  <a:close/>
                </a:path>
              </a:pathLst>
            </a:custGeom>
            <a:blipFill>
              <a:blip r:embed="rId4"/>
              <a:stretch>
                <a:fillRect l="-441" t="-440" r="-440" b="-44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7" name="TextBox 26">
            <a:extLst>
              <a:ext uri="{FF2B5EF4-FFF2-40B4-BE49-F238E27FC236}">
                <a16:creationId xmlns:a16="http://schemas.microsoft.com/office/drawing/2014/main" id="{3924EB5B-4126-E291-F029-8E63CA20EB13}"/>
              </a:ext>
            </a:extLst>
          </p:cNvPr>
          <p:cNvSpPr txBox="1"/>
          <p:nvPr/>
        </p:nvSpPr>
        <p:spPr>
          <a:xfrm>
            <a:off x="1159081" y="7405209"/>
            <a:ext cx="861676" cy="6217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79"/>
              </a:lnSpc>
            </a:pPr>
            <a:endParaRPr/>
          </a:p>
        </p:txBody>
      </p: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6659346E-5F44-C727-F192-032C80D53625}"/>
              </a:ext>
            </a:extLst>
          </p:cNvPr>
          <p:cNvGrpSpPr/>
          <p:nvPr/>
        </p:nvGrpSpPr>
        <p:grpSpPr>
          <a:xfrm>
            <a:off x="1059795" y="3908186"/>
            <a:ext cx="10005283" cy="637912"/>
            <a:chOff x="1059795" y="3908186"/>
            <a:chExt cx="10005283" cy="637912"/>
          </a:xfrm>
        </p:grpSpPr>
        <p:grpSp>
          <p:nvGrpSpPr>
            <p:cNvPr id="4" name="Group 4"/>
            <p:cNvGrpSpPr/>
            <p:nvPr/>
          </p:nvGrpSpPr>
          <p:grpSpPr>
            <a:xfrm>
              <a:off x="1159081" y="3924300"/>
              <a:ext cx="9905997" cy="621798"/>
              <a:chOff x="0" y="-102213"/>
              <a:chExt cx="13207996" cy="829064"/>
            </a:xfrm>
          </p:grpSpPr>
          <p:sp>
            <p:nvSpPr>
              <p:cNvPr id="5" name="TextBox 5"/>
              <p:cNvSpPr txBox="1"/>
              <p:nvPr/>
            </p:nvSpPr>
            <p:spPr>
              <a:xfrm>
                <a:off x="1523559" y="-38100"/>
                <a:ext cx="11684437" cy="5937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Ticketing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integrato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ai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flussi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OMS</a:t>
                </a: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1958016A-CDE6-BC94-5712-75D1AE1AB46B}"/>
                </a:ext>
              </a:extLst>
            </p:cNvPr>
            <p:cNvGrpSpPr/>
            <p:nvPr/>
          </p:nvGrpSpPr>
          <p:grpSpPr>
            <a:xfrm>
              <a:off x="1059795" y="3908186"/>
              <a:ext cx="861676" cy="573713"/>
              <a:chOff x="1028700" y="4762500"/>
              <a:chExt cx="861676" cy="573713"/>
            </a:xfrm>
          </p:grpSpPr>
          <p:grpSp>
            <p:nvGrpSpPr>
              <p:cNvPr id="49" name="Group 13">
                <a:extLst>
                  <a:ext uri="{FF2B5EF4-FFF2-40B4-BE49-F238E27FC236}">
                    <a16:creationId xmlns:a16="http://schemas.microsoft.com/office/drawing/2014/main" id="{9AA63F71-7B12-6D5F-0A02-2E138FA6564E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51" name="Freeform 14">
                  <a:extLst>
                    <a:ext uri="{FF2B5EF4-FFF2-40B4-BE49-F238E27FC236}">
                      <a16:creationId xmlns:a16="http://schemas.microsoft.com/office/drawing/2014/main" id="{FFA98589-B4CA-0E2A-1602-054EF4E0DF2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52" name="TextBox 15">
                  <a:extLst>
                    <a:ext uri="{FF2B5EF4-FFF2-40B4-BE49-F238E27FC236}">
                      <a16:creationId xmlns:a16="http://schemas.microsoft.com/office/drawing/2014/main" id="{C13D14BE-F77D-E484-6641-122FD6070172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50" name="TextBox 16">
                <a:extLst>
                  <a:ext uri="{FF2B5EF4-FFF2-40B4-BE49-F238E27FC236}">
                    <a16:creationId xmlns:a16="http://schemas.microsoft.com/office/drawing/2014/main" id="{B4B0D0CD-0317-8B55-687A-382583FCC9DC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44721599-E12B-7D0B-95E3-B2FD7AA24200}"/>
              </a:ext>
            </a:extLst>
          </p:cNvPr>
          <p:cNvGrpSpPr/>
          <p:nvPr/>
        </p:nvGrpSpPr>
        <p:grpSpPr>
          <a:xfrm>
            <a:off x="1059795" y="4692333"/>
            <a:ext cx="9072922" cy="650088"/>
            <a:chOff x="1059795" y="4692333"/>
            <a:chExt cx="9072922" cy="650088"/>
          </a:xfrm>
        </p:grpSpPr>
        <p:grpSp>
          <p:nvGrpSpPr>
            <p:cNvPr id="10" name="Group 10"/>
            <p:cNvGrpSpPr/>
            <p:nvPr/>
          </p:nvGrpSpPr>
          <p:grpSpPr>
            <a:xfrm>
              <a:off x="1159081" y="4720623"/>
              <a:ext cx="8973636" cy="621798"/>
              <a:chOff x="0" y="-102213"/>
              <a:chExt cx="11964848" cy="829064"/>
            </a:xfrm>
          </p:grpSpPr>
          <p:sp>
            <p:nvSpPr>
              <p:cNvPr id="13" name="TextBox 13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453924" y="-70829"/>
                <a:ext cx="10510924" cy="6777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428"/>
                  </a:lnSpc>
                </a:pPr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Intervento proattivo per ridurre i reclami</a:t>
                </a:r>
                <a:endPara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endParaRPr>
              </a:p>
            </p:txBody>
          </p:sp>
        </p:grp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ABB11E95-B745-DE0C-0ADC-235A537D265F}"/>
                </a:ext>
              </a:extLst>
            </p:cNvPr>
            <p:cNvGrpSpPr/>
            <p:nvPr/>
          </p:nvGrpSpPr>
          <p:grpSpPr>
            <a:xfrm>
              <a:off x="1059795" y="4692333"/>
              <a:ext cx="861676" cy="573713"/>
              <a:chOff x="1028700" y="4762500"/>
              <a:chExt cx="861676" cy="573713"/>
            </a:xfrm>
          </p:grpSpPr>
          <p:grpSp>
            <p:nvGrpSpPr>
              <p:cNvPr id="54" name="Group 13">
                <a:extLst>
                  <a:ext uri="{FF2B5EF4-FFF2-40B4-BE49-F238E27FC236}">
                    <a16:creationId xmlns:a16="http://schemas.microsoft.com/office/drawing/2014/main" id="{0BCEF670-007B-5769-6B71-97F20C3E6F45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56" name="Freeform 14">
                  <a:extLst>
                    <a:ext uri="{FF2B5EF4-FFF2-40B4-BE49-F238E27FC236}">
                      <a16:creationId xmlns:a16="http://schemas.microsoft.com/office/drawing/2014/main" id="{002A1951-9062-317B-D79B-1725AC400DE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57" name="TextBox 15">
                  <a:extLst>
                    <a:ext uri="{FF2B5EF4-FFF2-40B4-BE49-F238E27FC236}">
                      <a16:creationId xmlns:a16="http://schemas.microsoft.com/office/drawing/2014/main" id="{2A1C922B-296A-CC2E-DE6D-A99CD4966F5B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55" name="TextBox 16">
                <a:extLst>
                  <a:ext uri="{FF2B5EF4-FFF2-40B4-BE49-F238E27FC236}">
                    <a16:creationId xmlns:a16="http://schemas.microsoft.com/office/drawing/2014/main" id="{DA29F33D-84E6-CD02-84C1-CCB0D04677E3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9B1EBA0C-E9B1-5603-AB9B-45AF4615EFD3}"/>
              </a:ext>
            </a:extLst>
          </p:cNvPr>
          <p:cNvGrpSpPr/>
          <p:nvPr/>
        </p:nvGrpSpPr>
        <p:grpSpPr>
          <a:xfrm>
            <a:off x="1059795" y="5516946"/>
            <a:ext cx="10372280" cy="621798"/>
            <a:chOff x="1059795" y="5516946"/>
            <a:chExt cx="10372280" cy="621798"/>
          </a:xfrm>
        </p:grpSpPr>
        <p:grpSp>
          <p:nvGrpSpPr>
            <p:cNvPr id="16" name="Group 16"/>
            <p:cNvGrpSpPr/>
            <p:nvPr/>
          </p:nvGrpSpPr>
          <p:grpSpPr>
            <a:xfrm>
              <a:off x="1159081" y="5516946"/>
              <a:ext cx="10272994" cy="621798"/>
              <a:chOff x="0" y="-102213"/>
              <a:chExt cx="13697325" cy="829064"/>
            </a:xfrm>
          </p:grpSpPr>
          <p:sp>
            <p:nvSpPr>
              <p:cNvPr id="17" name="TextBox 17"/>
              <p:cNvSpPr txBox="1"/>
              <p:nvPr/>
            </p:nvSpPr>
            <p:spPr>
              <a:xfrm>
                <a:off x="1453924" y="-58461"/>
                <a:ext cx="12243401" cy="6664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428"/>
                  </a:lnSpc>
                </a:pP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KPI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monitorati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in real-time vs SLA</a:t>
                </a: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51FD6CF4-F1F8-68FA-D92A-7894CCB40FFF}"/>
                </a:ext>
              </a:extLst>
            </p:cNvPr>
            <p:cNvGrpSpPr/>
            <p:nvPr/>
          </p:nvGrpSpPr>
          <p:grpSpPr>
            <a:xfrm>
              <a:off x="1059795" y="5525707"/>
              <a:ext cx="861676" cy="573713"/>
              <a:chOff x="1028700" y="4762500"/>
              <a:chExt cx="861676" cy="573713"/>
            </a:xfrm>
          </p:grpSpPr>
          <p:grpSp>
            <p:nvGrpSpPr>
              <p:cNvPr id="59" name="Group 13">
                <a:extLst>
                  <a:ext uri="{FF2B5EF4-FFF2-40B4-BE49-F238E27FC236}">
                    <a16:creationId xmlns:a16="http://schemas.microsoft.com/office/drawing/2014/main" id="{364C8F8D-A28F-F872-F062-34D5E131507A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61" name="Freeform 14">
                  <a:extLst>
                    <a:ext uri="{FF2B5EF4-FFF2-40B4-BE49-F238E27FC236}">
                      <a16:creationId xmlns:a16="http://schemas.microsoft.com/office/drawing/2014/main" id="{5B9B5172-617B-548E-A700-93BA44ED184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62" name="TextBox 15">
                  <a:extLst>
                    <a:ext uri="{FF2B5EF4-FFF2-40B4-BE49-F238E27FC236}">
                      <a16:creationId xmlns:a16="http://schemas.microsoft.com/office/drawing/2014/main" id="{50AAE3E8-B201-957E-2A09-DAB18A12EC33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60" name="TextBox 16">
                <a:extLst>
                  <a:ext uri="{FF2B5EF4-FFF2-40B4-BE49-F238E27FC236}">
                    <a16:creationId xmlns:a16="http://schemas.microsoft.com/office/drawing/2014/main" id="{842044A7-84D4-6786-08D5-21DA42050E68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15897ABA-E6CC-B01D-9BC1-274AA52B9CBC}"/>
              </a:ext>
            </a:extLst>
          </p:cNvPr>
          <p:cNvGrpSpPr/>
          <p:nvPr/>
        </p:nvGrpSpPr>
        <p:grpSpPr>
          <a:xfrm>
            <a:off x="1059795" y="6313268"/>
            <a:ext cx="10372280" cy="621798"/>
            <a:chOff x="1059795" y="6313268"/>
            <a:chExt cx="10372280" cy="621798"/>
          </a:xfrm>
        </p:grpSpPr>
        <p:grpSp>
          <p:nvGrpSpPr>
            <p:cNvPr id="22" name="Group 22"/>
            <p:cNvGrpSpPr/>
            <p:nvPr/>
          </p:nvGrpSpPr>
          <p:grpSpPr>
            <a:xfrm>
              <a:off x="1159081" y="6313268"/>
              <a:ext cx="10272994" cy="621798"/>
              <a:chOff x="0" y="-102213"/>
              <a:chExt cx="13697325" cy="829064"/>
            </a:xfrm>
          </p:grpSpPr>
          <p:sp>
            <p:nvSpPr>
              <p:cNvPr id="23" name="TextBox 23"/>
              <p:cNvSpPr txBox="1"/>
              <p:nvPr/>
            </p:nvSpPr>
            <p:spPr>
              <a:xfrm>
                <a:off x="1453924" y="-58461"/>
                <a:ext cx="12243401" cy="6635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428"/>
                  </a:lnSpc>
                </a:pPr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Supporto multilingua dall'Italia</a:t>
                </a:r>
                <a:endPara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3CD384FB-5E58-3CBC-A477-2F30810CC135}"/>
                </a:ext>
              </a:extLst>
            </p:cNvPr>
            <p:cNvGrpSpPr/>
            <p:nvPr/>
          </p:nvGrpSpPr>
          <p:grpSpPr>
            <a:xfrm>
              <a:off x="1059795" y="6333540"/>
              <a:ext cx="861676" cy="573713"/>
              <a:chOff x="1028700" y="4762500"/>
              <a:chExt cx="861676" cy="573713"/>
            </a:xfrm>
          </p:grpSpPr>
          <p:grpSp>
            <p:nvGrpSpPr>
              <p:cNvPr id="64" name="Group 13">
                <a:extLst>
                  <a:ext uri="{FF2B5EF4-FFF2-40B4-BE49-F238E27FC236}">
                    <a16:creationId xmlns:a16="http://schemas.microsoft.com/office/drawing/2014/main" id="{1631ABBB-ABB9-4E56-3F56-D756D27F52C8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66" name="Freeform 14">
                  <a:extLst>
                    <a:ext uri="{FF2B5EF4-FFF2-40B4-BE49-F238E27FC236}">
                      <a16:creationId xmlns:a16="http://schemas.microsoft.com/office/drawing/2014/main" id="{8B762A10-3984-A09C-6546-059DD2FC6E2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67" name="TextBox 15">
                  <a:extLst>
                    <a:ext uri="{FF2B5EF4-FFF2-40B4-BE49-F238E27FC236}">
                      <a16:creationId xmlns:a16="http://schemas.microsoft.com/office/drawing/2014/main" id="{1CB23A1C-E297-2D4D-DA8D-92C90278037C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65" name="TextBox 16">
                <a:extLst>
                  <a:ext uri="{FF2B5EF4-FFF2-40B4-BE49-F238E27FC236}">
                    <a16:creationId xmlns:a16="http://schemas.microsoft.com/office/drawing/2014/main" id="{DC133C90-4E33-5C42-6CB0-0A965AC75B8B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0B4778D0-3C94-4BFE-E57D-C9866FED1F1A}"/>
              </a:ext>
            </a:extLst>
          </p:cNvPr>
          <p:cNvGrpSpPr/>
          <p:nvPr/>
        </p:nvGrpSpPr>
        <p:grpSpPr>
          <a:xfrm>
            <a:off x="1059795" y="7135098"/>
            <a:ext cx="10372280" cy="924608"/>
            <a:chOff x="1059795" y="7135098"/>
            <a:chExt cx="10372280" cy="924608"/>
          </a:xfrm>
        </p:grpSpPr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2D324F9-F367-5EF8-8944-78DF25A67F2B}"/>
                </a:ext>
              </a:extLst>
            </p:cNvPr>
            <p:cNvSpPr txBox="1"/>
            <p:nvPr/>
          </p:nvSpPr>
          <p:spPr>
            <a:xfrm>
              <a:off x="2249524" y="7197932"/>
              <a:ext cx="9182551" cy="861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it-IT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Più di 42.000 interazioni gestite in un anno con tempo medio di risposta &lt; di 3 ore</a:t>
              </a:r>
            </a:p>
          </p:txBody>
        </p:sp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113BDCD6-E272-0919-F4EF-62FFDC418B68}"/>
                </a:ext>
              </a:extLst>
            </p:cNvPr>
            <p:cNvGrpSpPr/>
            <p:nvPr/>
          </p:nvGrpSpPr>
          <p:grpSpPr>
            <a:xfrm>
              <a:off x="1059795" y="7135098"/>
              <a:ext cx="861676" cy="573713"/>
              <a:chOff x="1028700" y="4762500"/>
              <a:chExt cx="861676" cy="573713"/>
            </a:xfrm>
          </p:grpSpPr>
          <p:grpSp>
            <p:nvGrpSpPr>
              <p:cNvPr id="69" name="Group 13">
                <a:extLst>
                  <a:ext uri="{FF2B5EF4-FFF2-40B4-BE49-F238E27FC236}">
                    <a16:creationId xmlns:a16="http://schemas.microsoft.com/office/drawing/2014/main" id="{B37CCA47-C904-C92C-20D9-838B1CD593F7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71" name="Freeform 14">
                  <a:extLst>
                    <a:ext uri="{FF2B5EF4-FFF2-40B4-BE49-F238E27FC236}">
                      <a16:creationId xmlns:a16="http://schemas.microsoft.com/office/drawing/2014/main" id="{4079626D-EA7C-6416-ACA5-12825D9D574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72" name="TextBox 15">
                  <a:extLst>
                    <a:ext uri="{FF2B5EF4-FFF2-40B4-BE49-F238E27FC236}">
                      <a16:creationId xmlns:a16="http://schemas.microsoft.com/office/drawing/2014/main" id="{85907778-155F-2535-251A-B87B8110B93B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70" name="TextBox 16">
                <a:extLst>
                  <a:ext uri="{FF2B5EF4-FFF2-40B4-BE49-F238E27FC236}">
                    <a16:creationId xmlns:a16="http://schemas.microsoft.com/office/drawing/2014/main" id="{3CCB5682-0997-47BF-19ED-F7754B6B2B3C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D0ACEB60-C5AA-B651-1777-7C08C5AEAFCE}"/>
              </a:ext>
            </a:extLst>
          </p:cNvPr>
          <p:cNvGrpSpPr/>
          <p:nvPr/>
        </p:nvGrpSpPr>
        <p:grpSpPr>
          <a:xfrm>
            <a:off x="1059795" y="8343900"/>
            <a:ext cx="9666894" cy="1048017"/>
            <a:chOff x="1059795" y="8509454"/>
            <a:chExt cx="9666894" cy="1048017"/>
          </a:xfrm>
        </p:grpSpPr>
        <p:grpSp>
          <p:nvGrpSpPr>
            <p:cNvPr id="28" name="Group 28"/>
            <p:cNvGrpSpPr/>
            <p:nvPr/>
          </p:nvGrpSpPr>
          <p:grpSpPr>
            <a:xfrm>
              <a:off x="1159081" y="8572500"/>
              <a:ext cx="9567608" cy="984971"/>
              <a:chOff x="0" y="-586444"/>
              <a:chExt cx="12756810" cy="1313295"/>
            </a:xfrm>
          </p:grpSpPr>
          <p:sp>
            <p:nvSpPr>
              <p:cNvPr id="29" name="TextBox 29"/>
              <p:cNvSpPr txBox="1"/>
              <p:nvPr/>
            </p:nvSpPr>
            <p:spPr>
              <a:xfrm>
                <a:off x="1471515" y="-586444"/>
                <a:ext cx="11285295" cy="5968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Il Customer Care non è un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costo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. È retention</a:t>
                </a: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102213"/>
                <a:ext cx="1109655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315063" y="-54193"/>
                <a:ext cx="47953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73" name="Gruppo 72">
              <a:extLst>
                <a:ext uri="{FF2B5EF4-FFF2-40B4-BE49-F238E27FC236}">
                  <a16:creationId xmlns:a16="http://schemas.microsoft.com/office/drawing/2014/main" id="{84952D47-EA17-2F26-EB7B-FE5B2833DEE8}"/>
                </a:ext>
              </a:extLst>
            </p:cNvPr>
            <p:cNvGrpSpPr/>
            <p:nvPr/>
          </p:nvGrpSpPr>
          <p:grpSpPr>
            <a:xfrm>
              <a:off x="1059795" y="8509454"/>
              <a:ext cx="861676" cy="573713"/>
              <a:chOff x="1028700" y="4762500"/>
              <a:chExt cx="861676" cy="573713"/>
            </a:xfrm>
          </p:grpSpPr>
          <p:grpSp>
            <p:nvGrpSpPr>
              <p:cNvPr id="74" name="Group 13">
                <a:extLst>
                  <a:ext uri="{FF2B5EF4-FFF2-40B4-BE49-F238E27FC236}">
                    <a16:creationId xmlns:a16="http://schemas.microsoft.com/office/drawing/2014/main" id="{7DDC099E-9739-5C8E-F94E-7643ECCF6D0A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76" name="Freeform 14">
                  <a:extLst>
                    <a:ext uri="{FF2B5EF4-FFF2-40B4-BE49-F238E27FC236}">
                      <a16:creationId xmlns:a16="http://schemas.microsoft.com/office/drawing/2014/main" id="{ACAF7B35-811F-3A92-8981-25FF9C902C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E17020"/>
                </a:solidFill>
              </p:spPr>
              <p:txBody>
                <a:bodyPr/>
                <a:lstStyle/>
                <a:p>
                  <a:endParaRPr lang="it-IT" b="1" dirty="0"/>
                </a:p>
              </p:txBody>
            </p:sp>
            <p:sp>
              <p:nvSpPr>
                <p:cNvPr id="77" name="TextBox 15">
                  <a:extLst>
                    <a:ext uri="{FF2B5EF4-FFF2-40B4-BE49-F238E27FC236}">
                      <a16:creationId xmlns:a16="http://schemas.microsoft.com/office/drawing/2014/main" id="{F25F41A1-44E2-5CEA-B3DA-58DC364C833C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75" name="TextBox 16">
                <a:extLst>
                  <a:ext uri="{FF2B5EF4-FFF2-40B4-BE49-F238E27FC236}">
                    <a16:creationId xmlns:a16="http://schemas.microsoft.com/office/drawing/2014/main" id="{7CC120D8-0F56-A09D-166B-7FBE7C1C07D8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94" y="-17595"/>
            <a:ext cx="18312767" cy="10316339"/>
          </a:xfrm>
          <a:custGeom>
            <a:avLst/>
            <a:gdLst/>
            <a:ahLst/>
            <a:cxnLst/>
            <a:rect l="l" t="t" r="r" b="b"/>
            <a:pathLst>
              <a:path w="18312767" h="10316339">
                <a:moveTo>
                  <a:pt x="0" y="0"/>
                </a:moveTo>
                <a:lnTo>
                  <a:pt x="18312767" y="0"/>
                </a:lnTo>
                <a:lnTo>
                  <a:pt x="18312767" y="10316339"/>
                </a:lnTo>
                <a:lnTo>
                  <a:pt x="0" y="10316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2" r="-6899" b="-1085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5400000">
            <a:off x="2143529" y="-2295811"/>
            <a:ext cx="10287000" cy="14878858"/>
          </a:xfrm>
          <a:custGeom>
            <a:avLst/>
            <a:gdLst/>
            <a:ahLst/>
            <a:cxnLst/>
            <a:rect l="l" t="t" r="r" b="b"/>
            <a:pathLst>
              <a:path w="10287000" h="14878858">
                <a:moveTo>
                  <a:pt x="0" y="0"/>
                </a:moveTo>
                <a:lnTo>
                  <a:pt x="10287000" y="0"/>
                </a:lnTo>
                <a:lnTo>
                  <a:pt x="10287000" y="14878858"/>
                </a:lnTo>
                <a:lnTo>
                  <a:pt x="0" y="14878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511" t="-499" r="-15890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TextBox 28"/>
          <p:cNvSpPr txBox="1"/>
          <p:nvPr/>
        </p:nvSpPr>
        <p:spPr>
          <a:xfrm>
            <a:off x="1992070" y="3395251"/>
            <a:ext cx="76252" cy="84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4"/>
              </a:lnSpc>
            </a:pPr>
            <a:r>
              <a:rPr lang="en-US" sz="3049">
                <a:solidFill>
                  <a:srgbClr val="70707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2247900"/>
            <a:ext cx="897363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CRUSCOTTI BI PERSONALIZZATI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971550"/>
            <a:ext cx="13244751" cy="104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I </a:t>
            </a:r>
            <a:r>
              <a:rPr lang="en-US" sz="6000" b="1" spc="-15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dati</a:t>
            </a: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 come asset </a:t>
            </a:r>
            <a:r>
              <a:rPr lang="en-US" sz="6000" b="1" spc="-15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decisionale</a:t>
            </a:r>
            <a:endParaRPr lang="en-US" sz="6000" b="1" spc="-15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false 1"/>
              <a:sym typeface="false 1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9144000" y="8523215"/>
            <a:ext cx="1470179" cy="1470170"/>
            <a:chOff x="0" y="0"/>
            <a:chExt cx="4256189" cy="425616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256151" cy="4256151"/>
            </a:xfrm>
            <a:custGeom>
              <a:avLst/>
              <a:gdLst/>
              <a:ahLst/>
              <a:cxnLst/>
              <a:rect l="l" t="t" r="r" b="b"/>
              <a:pathLst>
                <a:path w="4256151" h="4256151">
                  <a:moveTo>
                    <a:pt x="2128139" y="0"/>
                  </a:moveTo>
                  <a:cubicBezTo>
                    <a:pt x="952881" y="0"/>
                    <a:pt x="0" y="952754"/>
                    <a:pt x="0" y="2128139"/>
                  </a:cubicBezTo>
                  <a:cubicBezTo>
                    <a:pt x="0" y="3303524"/>
                    <a:pt x="952881" y="4256151"/>
                    <a:pt x="2128139" y="4256151"/>
                  </a:cubicBezTo>
                  <a:cubicBezTo>
                    <a:pt x="3303270" y="4256151"/>
                    <a:pt x="4256151" y="3303397"/>
                    <a:pt x="4256151" y="2128012"/>
                  </a:cubicBezTo>
                  <a:cubicBezTo>
                    <a:pt x="4256151" y="952627"/>
                    <a:pt x="3303397" y="0"/>
                    <a:pt x="2128139" y="0"/>
                  </a:cubicBezTo>
                  <a:close/>
                </a:path>
              </a:pathLst>
            </a:custGeom>
            <a:blipFill>
              <a:blip r:embed="rId4"/>
              <a:stretch>
                <a:fillRect l="-441" t="-440" r="-440" b="-44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A494BB78-FF49-9FA5-A7C6-2FCCF72386EB}"/>
              </a:ext>
            </a:extLst>
          </p:cNvPr>
          <p:cNvGrpSpPr/>
          <p:nvPr/>
        </p:nvGrpSpPr>
        <p:grpSpPr>
          <a:xfrm>
            <a:off x="1059795" y="4614871"/>
            <a:ext cx="10005283" cy="704718"/>
            <a:chOff x="1059795" y="4614871"/>
            <a:chExt cx="10005283" cy="704718"/>
          </a:xfrm>
        </p:grpSpPr>
        <p:grpSp>
          <p:nvGrpSpPr>
            <p:cNvPr id="4" name="Group 4"/>
            <p:cNvGrpSpPr/>
            <p:nvPr/>
          </p:nvGrpSpPr>
          <p:grpSpPr>
            <a:xfrm>
              <a:off x="1159081" y="4697791"/>
              <a:ext cx="9905997" cy="621798"/>
              <a:chOff x="0" y="-102213"/>
              <a:chExt cx="13207996" cy="829064"/>
            </a:xfrm>
          </p:grpSpPr>
          <p:sp>
            <p:nvSpPr>
              <p:cNvPr id="5" name="TextBox 5"/>
              <p:cNvSpPr txBox="1"/>
              <p:nvPr/>
            </p:nvSpPr>
            <p:spPr>
              <a:xfrm>
                <a:off x="1523559" y="-38100"/>
                <a:ext cx="11684437" cy="5968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Stock &amp; sell-through</a:t>
                </a: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07717CCC-CCD2-F93C-CF16-6177B9D75868}"/>
                </a:ext>
              </a:extLst>
            </p:cNvPr>
            <p:cNvGrpSpPr/>
            <p:nvPr/>
          </p:nvGrpSpPr>
          <p:grpSpPr>
            <a:xfrm>
              <a:off x="1059795" y="4614871"/>
              <a:ext cx="861676" cy="573713"/>
              <a:chOff x="1028700" y="4762500"/>
              <a:chExt cx="861676" cy="573713"/>
            </a:xfrm>
          </p:grpSpPr>
          <p:grpSp>
            <p:nvGrpSpPr>
              <p:cNvPr id="34" name="Group 13">
                <a:extLst>
                  <a:ext uri="{FF2B5EF4-FFF2-40B4-BE49-F238E27FC236}">
                    <a16:creationId xmlns:a16="http://schemas.microsoft.com/office/drawing/2014/main" id="{64D73650-44FF-F932-141C-35D6C58768C1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36" name="Freeform 14">
                  <a:extLst>
                    <a:ext uri="{FF2B5EF4-FFF2-40B4-BE49-F238E27FC236}">
                      <a16:creationId xmlns:a16="http://schemas.microsoft.com/office/drawing/2014/main" id="{498D4986-37C5-10F1-D3FB-A57D5807E8F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37" name="TextBox 15">
                  <a:extLst>
                    <a:ext uri="{FF2B5EF4-FFF2-40B4-BE49-F238E27FC236}">
                      <a16:creationId xmlns:a16="http://schemas.microsoft.com/office/drawing/2014/main" id="{F8C4DC49-A73F-0719-ED52-67CC5B77D330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35" name="TextBox 16">
                <a:extLst>
                  <a:ext uri="{FF2B5EF4-FFF2-40B4-BE49-F238E27FC236}">
                    <a16:creationId xmlns:a16="http://schemas.microsoft.com/office/drawing/2014/main" id="{A1A2F5F2-4647-D1E8-C462-E3E29692D938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93E29C30-AC72-FF0C-E82F-75DFDC7959DA}"/>
              </a:ext>
            </a:extLst>
          </p:cNvPr>
          <p:cNvGrpSpPr/>
          <p:nvPr/>
        </p:nvGrpSpPr>
        <p:grpSpPr>
          <a:xfrm>
            <a:off x="1059795" y="5484514"/>
            <a:ext cx="9072922" cy="621798"/>
            <a:chOff x="1059795" y="5494114"/>
            <a:chExt cx="9072922" cy="621798"/>
          </a:xfrm>
        </p:grpSpPr>
        <p:grpSp>
          <p:nvGrpSpPr>
            <p:cNvPr id="10" name="Group 10"/>
            <p:cNvGrpSpPr/>
            <p:nvPr/>
          </p:nvGrpSpPr>
          <p:grpSpPr>
            <a:xfrm>
              <a:off x="1159081" y="5494114"/>
              <a:ext cx="8973636" cy="621798"/>
              <a:chOff x="0" y="-102213"/>
              <a:chExt cx="11964848" cy="829064"/>
            </a:xfrm>
          </p:grpSpPr>
          <p:sp>
            <p:nvSpPr>
              <p:cNvPr id="13" name="TextBox 13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453924" y="-70829"/>
                <a:ext cx="10510924" cy="6737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428"/>
                  </a:lnSpc>
                </a:pP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Marginalità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per country</a:t>
                </a:r>
              </a:p>
            </p:txBody>
          </p:sp>
        </p:grp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C9A38B2E-F53E-B0D1-938D-417EE3922DA8}"/>
                </a:ext>
              </a:extLst>
            </p:cNvPr>
            <p:cNvGrpSpPr/>
            <p:nvPr/>
          </p:nvGrpSpPr>
          <p:grpSpPr>
            <a:xfrm>
              <a:off x="1059795" y="5507405"/>
              <a:ext cx="861676" cy="573713"/>
              <a:chOff x="1028700" y="4762500"/>
              <a:chExt cx="861676" cy="573713"/>
            </a:xfrm>
          </p:grpSpPr>
          <p:grpSp>
            <p:nvGrpSpPr>
              <p:cNvPr id="39" name="Group 13">
                <a:extLst>
                  <a:ext uri="{FF2B5EF4-FFF2-40B4-BE49-F238E27FC236}">
                    <a16:creationId xmlns:a16="http://schemas.microsoft.com/office/drawing/2014/main" id="{B6BCBC1C-5432-3F41-A15C-3359AFF28AE6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1" name="Freeform 14">
                  <a:extLst>
                    <a:ext uri="{FF2B5EF4-FFF2-40B4-BE49-F238E27FC236}">
                      <a16:creationId xmlns:a16="http://schemas.microsoft.com/office/drawing/2014/main" id="{4A6D6AF9-71DC-B659-693C-8F1F1045D78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2" name="TextBox 15">
                  <a:extLst>
                    <a:ext uri="{FF2B5EF4-FFF2-40B4-BE49-F238E27FC236}">
                      <a16:creationId xmlns:a16="http://schemas.microsoft.com/office/drawing/2014/main" id="{CDE58D4D-B7E6-C489-5F88-FC9D3B042A68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0" name="TextBox 16">
                <a:extLst>
                  <a:ext uri="{FF2B5EF4-FFF2-40B4-BE49-F238E27FC236}">
                    <a16:creationId xmlns:a16="http://schemas.microsoft.com/office/drawing/2014/main" id="{FBB1D1AA-8C3F-08C5-E407-308E006A0C27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C7E60CA8-472F-2661-9FD3-A175481D9A1C}"/>
              </a:ext>
            </a:extLst>
          </p:cNvPr>
          <p:cNvGrpSpPr/>
          <p:nvPr/>
        </p:nvGrpSpPr>
        <p:grpSpPr>
          <a:xfrm>
            <a:off x="1059795" y="6271237"/>
            <a:ext cx="10372280" cy="647064"/>
            <a:chOff x="1059795" y="6290437"/>
            <a:chExt cx="10372280" cy="647064"/>
          </a:xfrm>
        </p:grpSpPr>
        <p:grpSp>
          <p:nvGrpSpPr>
            <p:cNvPr id="16" name="Group 16"/>
            <p:cNvGrpSpPr/>
            <p:nvPr/>
          </p:nvGrpSpPr>
          <p:grpSpPr>
            <a:xfrm>
              <a:off x="1159081" y="6290437"/>
              <a:ext cx="10272994" cy="621798"/>
              <a:chOff x="0" y="-102213"/>
              <a:chExt cx="13697325" cy="829064"/>
            </a:xfrm>
          </p:grpSpPr>
          <p:sp>
            <p:nvSpPr>
              <p:cNvPr id="17" name="TextBox 17"/>
              <p:cNvSpPr txBox="1"/>
              <p:nvPr/>
            </p:nvSpPr>
            <p:spPr>
              <a:xfrm>
                <a:off x="1453924" y="-58461"/>
                <a:ext cx="12243401" cy="67069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428"/>
                  </a:lnSpc>
                </a:pP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Health KPI della supply chain</a:t>
                </a: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36449EFD-FDAA-B3F0-B5FC-4A991DAA2A2D}"/>
                </a:ext>
              </a:extLst>
            </p:cNvPr>
            <p:cNvGrpSpPr/>
            <p:nvPr/>
          </p:nvGrpSpPr>
          <p:grpSpPr>
            <a:xfrm>
              <a:off x="1059795" y="6363788"/>
              <a:ext cx="861676" cy="573713"/>
              <a:chOff x="1028700" y="4762500"/>
              <a:chExt cx="861676" cy="573713"/>
            </a:xfrm>
          </p:grpSpPr>
          <p:grpSp>
            <p:nvGrpSpPr>
              <p:cNvPr id="44" name="Group 13">
                <a:extLst>
                  <a:ext uri="{FF2B5EF4-FFF2-40B4-BE49-F238E27FC236}">
                    <a16:creationId xmlns:a16="http://schemas.microsoft.com/office/drawing/2014/main" id="{A610AF39-DDEB-9B83-9297-FBD764C80783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6" name="Freeform 14">
                  <a:extLst>
                    <a:ext uri="{FF2B5EF4-FFF2-40B4-BE49-F238E27FC236}">
                      <a16:creationId xmlns:a16="http://schemas.microsoft.com/office/drawing/2014/main" id="{A0282D07-DF44-E849-D408-8DA53FBA9D0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7" name="TextBox 15">
                  <a:extLst>
                    <a:ext uri="{FF2B5EF4-FFF2-40B4-BE49-F238E27FC236}">
                      <a16:creationId xmlns:a16="http://schemas.microsoft.com/office/drawing/2014/main" id="{15FFFEDD-05E9-3E0E-18A6-1D525D10C445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5" name="TextBox 16">
                <a:extLst>
                  <a:ext uri="{FF2B5EF4-FFF2-40B4-BE49-F238E27FC236}">
                    <a16:creationId xmlns:a16="http://schemas.microsoft.com/office/drawing/2014/main" id="{D2EFF934-1C11-03BC-7536-ECC5DD1FCDCB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33D3087C-75ED-94B9-7C97-409FEB02196C}"/>
              </a:ext>
            </a:extLst>
          </p:cNvPr>
          <p:cNvGrpSpPr/>
          <p:nvPr/>
        </p:nvGrpSpPr>
        <p:grpSpPr>
          <a:xfrm>
            <a:off x="1059795" y="7188702"/>
            <a:ext cx="9666894" cy="621798"/>
            <a:chOff x="1059795" y="7083225"/>
            <a:chExt cx="9666894" cy="621798"/>
          </a:xfrm>
        </p:grpSpPr>
        <p:grpSp>
          <p:nvGrpSpPr>
            <p:cNvPr id="22" name="Group 22"/>
            <p:cNvGrpSpPr/>
            <p:nvPr/>
          </p:nvGrpSpPr>
          <p:grpSpPr>
            <a:xfrm>
              <a:off x="1159081" y="7083225"/>
              <a:ext cx="9567608" cy="621798"/>
              <a:chOff x="0" y="-102213"/>
              <a:chExt cx="12756810" cy="829064"/>
            </a:xfrm>
          </p:grpSpPr>
          <p:sp>
            <p:nvSpPr>
              <p:cNvPr id="23" name="TextBox 23"/>
              <p:cNvSpPr txBox="1"/>
              <p:nvPr/>
            </p:nvSpPr>
            <p:spPr>
              <a:xfrm>
                <a:off x="1471515" y="-38100"/>
                <a:ext cx="11285295" cy="58947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La supply chain non è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reattiva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, è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predittiva</a:t>
                </a:r>
                <a:endPara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102213"/>
                <a:ext cx="1109655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EA43D4F7-47CB-EDE1-F5EF-4D5679909D5A}"/>
                </a:ext>
              </a:extLst>
            </p:cNvPr>
            <p:cNvGrpSpPr/>
            <p:nvPr/>
          </p:nvGrpSpPr>
          <p:grpSpPr>
            <a:xfrm>
              <a:off x="1059795" y="7083225"/>
              <a:ext cx="861676" cy="573713"/>
              <a:chOff x="1028700" y="4762500"/>
              <a:chExt cx="861676" cy="573713"/>
            </a:xfrm>
          </p:grpSpPr>
          <p:grpSp>
            <p:nvGrpSpPr>
              <p:cNvPr id="49" name="Group 13">
                <a:extLst>
                  <a:ext uri="{FF2B5EF4-FFF2-40B4-BE49-F238E27FC236}">
                    <a16:creationId xmlns:a16="http://schemas.microsoft.com/office/drawing/2014/main" id="{4E9CB2EB-22A2-A117-310A-C23DA4233E11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51" name="Freeform 14">
                  <a:extLst>
                    <a:ext uri="{FF2B5EF4-FFF2-40B4-BE49-F238E27FC236}">
                      <a16:creationId xmlns:a16="http://schemas.microsoft.com/office/drawing/2014/main" id="{E4667210-83C4-F845-E254-D20F5C93680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E17020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52" name="TextBox 15">
                  <a:extLst>
                    <a:ext uri="{FF2B5EF4-FFF2-40B4-BE49-F238E27FC236}">
                      <a16:creationId xmlns:a16="http://schemas.microsoft.com/office/drawing/2014/main" id="{F2F391B5-AD99-9082-9F98-2469CF83A0BF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50" name="TextBox 16">
                <a:extLst>
                  <a:ext uri="{FF2B5EF4-FFF2-40B4-BE49-F238E27FC236}">
                    <a16:creationId xmlns:a16="http://schemas.microsoft.com/office/drawing/2014/main" id="{DE44E238-7E10-F8F3-D319-E587C2E093D9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"/>
            <a:ext cx="18288000" cy="10298430"/>
          </a:xfrm>
          <a:custGeom>
            <a:avLst/>
            <a:gdLst/>
            <a:ahLst/>
            <a:cxnLst/>
            <a:rect l="l" t="t" r="r" b="b"/>
            <a:pathLst>
              <a:path w="18288000" h="10298430">
                <a:moveTo>
                  <a:pt x="0" y="0"/>
                </a:moveTo>
                <a:lnTo>
                  <a:pt x="18288000" y="0"/>
                </a:lnTo>
                <a:lnTo>
                  <a:pt x="18288000" y="10298430"/>
                </a:lnTo>
                <a:lnTo>
                  <a:pt x="0" y="10298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t="-55" b="-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5400000">
            <a:off x="4000500" y="-4000382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436" t="-1350" r="-215612" b="-260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1028700" y="2247900"/>
            <a:ext cx="897363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DAL SERVIZIO AL VANTAGGIO COMPETITIVO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71550"/>
            <a:ext cx="12833867" cy="108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Cosa cambia per il business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59081" y="4697791"/>
            <a:ext cx="9905997" cy="621798"/>
            <a:chOff x="0" y="-102213"/>
            <a:chExt cx="13207996" cy="829064"/>
          </a:xfrm>
        </p:grpSpPr>
        <p:sp>
          <p:nvSpPr>
            <p:cNvPr id="7" name="TextBox 7"/>
            <p:cNvSpPr txBox="1"/>
            <p:nvPr/>
          </p:nvSpPr>
          <p:spPr>
            <a:xfrm>
              <a:off x="1523559" y="-38100"/>
              <a:ext cx="11684437" cy="589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Time-to-market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più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veloce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02213"/>
              <a:ext cx="1148901" cy="82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26205" y="-54193"/>
              <a:ext cx="496491" cy="64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9081" y="5494114"/>
            <a:ext cx="11183436" cy="621798"/>
            <a:chOff x="0" y="-102213"/>
            <a:chExt cx="14911248" cy="82906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02213"/>
              <a:ext cx="1148901" cy="82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26205" y="-54193"/>
              <a:ext cx="496491" cy="64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53924" y="-70829"/>
              <a:ext cx="13457324" cy="666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8"/>
                </a:lnSpc>
              </a:pP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Aumento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qualità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della Customer Experience post-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vendita</a:t>
              </a:r>
              <a:endParaRPr lang="en-US" sz="2800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59081" y="6290437"/>
            <a:ext cx="10272994" cy="621798"/>
            <a:chOff x="0" y="-102213"/>
            <a:chExt cx="13697325" cy="829064"/>
          </a:xfrm>
        </p:grpSpPr>
        <p:sp>
          <p:nvSpPr>
            <p:cNvPr id="19" name="TextBox 19"/>
            <p:cNvSpPr txBox="1"/>
            <p:nvPr/>
          </p:nvSpPr>
          <p:spPr>
            <a:xfrm>
              <a:off x="1453924" y="-58461"/>
              <a:ext cx="12243401" cy="666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8"/>
                </a:lnSpc>
              </a:pP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Costi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operativi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sotto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controllo</a:t>
              </a:r>
              <a:endParaRPr lang="en-US" sz="2800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02213"/>
              <a:ext cx="1148901" cy="82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6205" y="-54193"/>
              <a:ext cx="496491" cy="64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59081" y="7112502"/>
            <a:ext cx="9567608" cy="621798"/>
            <a:chOff x="0" y="-102213"/>
            <a:chExt cx="12756810" cy="829064"/>
          </a:xfrm>
        </p:grpSpPr>
        <p:sp>
          <p:nvSpPr>
            <p:cNvPr id="25" name="TextBox 25"/>
            <p:cNvSpPr txBox="1"/>
            <p:nvPr/>
          </p:nvSpPr>
          <p:spPr>
            <a:xfrm>
              <a:off x="1471515" y="-38100"/>
              <a:ext cx="11285295" cy="596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Non solo </a:t>
              </a:r>
              <a:r>
                <a:rPr lang="en-US" sz="2800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efficienza</a:t>
              </a: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, ma </a:t>
              </a:r>
              <a:r>
                <a:rPr lang="en-US" sz="2800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crescita</a:t>
              </a: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del D2C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02213"/>
              <a:ext cx="1109655" cy="82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15063" y="-54193"/>
              <a:ext cx="479531" cy="64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325531" y="7189162"/>
            <a:ext cx="2394106" cy="2394092"/>
            <a:chOff x="0" y="0"/>
            <a:chExt cx="4256189" cy="425616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56151" cy="4256151"/>
            </a:xfrm>
            <a:custGeom>
              <a:avLst/>
              <a:gdLst/>
              <a:ahLst/>
              <a:cxnLst/>
              <a:rect l="l" t="t" r="r" b="b"/>
              <a:pathLst>
                <a:path w="4256151" h="4256151">
                  <a:moveTo>
                    <a:pt x="2128139" y="0"/>
                  </a:moveTo>
                  <a:cubicBezTo>
                    <a:pt x="952881" y="0"/>
                    <a:pt x="0" y="952754"/>
                    <a:pt x="0" y="2128139"/>
                  </a:cubicBezTo>
                  <a:cubicBezTo>
                    <a:pt x="0" y="3303524"/>
                    <a:pt x="952881" y="4256151"/>
                    <a:pt x="2128139" y="4256151"/>
                  </a:cubicBezTo>
                  <a:cubicBezTo>
                    <a:pt x="3303270" y="4256151"/>
                    <a:pt x="4256151" y="3303397"/>
                    <a:pt x="4256151" y="2128012"/>
                  </a:cubicBezTo>
                  <a:cubicBezTo>
                    <a:pt x="4256151" y="952627"/>
                    <a:pt x="3303397" y="0"/>
                    <a:pt x="2128139" y="0"/>
                  </a:cubicBezTo>
                  <a:close/>
                </a:path>
              </a:pathLst>
            </a:custGeom>
            <a:blipFill>
              <a:blip r:embed="rId4"/>
              <a:stretch>
                <a:fillRect l="-441" t="-440" r="-440" b="-44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6132821" y="145050"/>
            <a:ext cx="1767311" cy="1767300"/>
            <a:chOff x="0" y="0"/>
            <a:chExt cx="4256189" cy="425616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256151" cy="4256151"/>
            </a:xfrm>
            <a:custGeom>
              <a:avLst/>
              <a:gdLst/>
              <a:ahLst/>
              <a:cxnLst/>
              <a:rect l="l" t="t" r="r" b="b"/>
              <a:pathLst>
                <a:path w="4256151" h="4256151">
                  <a:moveTo>
                    <a:pt x="2128139" y="0"/>
                  </a:moveTo>
                  <a:cubicBezTo>
                    <a:pt x="952881" y="0"/>
                    <a:pt x="0" y="952754"/>
                    <a:pt x="0" y="2128139"/>
                  </a:cubicBezTo>
                  <a:cubicBezTo>
                    <a:pt x="0" y="3303524"/>
                    <a:pt x="952881" y="4256151"/>
                    <a:pt x="2128139" y="4256151"/>
                  </a:cubicBezTo>
                  <a:cubicBezTo>
                    <a:pt x="3303270" y="4256151"/>
                    <a:pt x="4256151" y="3303397"/>
                    <a:pt x="4256151" y="2128012"/>
                  </a:cubicBezTo>
                  <a:cubicBezTo>
                    <a:pt x="4256151" y="952627"/>
                    <a:pt x="3303397" y="0"/>
                    <a:pt x="2128139" y="0"/>
                  </a:cubicBezTo>
                  <a:close/>
                </a:path>
              </a:pathLst>
            </a:custGeom>
            <a:blipFill>
              <a:blip r:embed="rId4"/>
              <a:stretch>
                <a:fillRect l="-441" t="-440" r="-440" b="-44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8B70FCCA-F54C-6A5F-95E7-8A9608F0E580}"/>
              </a:ext>
            </a:extLst>
          </p:cNvPr>
          <p:cNvGrpSpPr/>
          <p:nvPr/>
        </p:nvGrpSpPr>
        <p:grpSpPr>
          <a:xfrm>
            <a:off x="1059795" y="4627771"/>
            <a:ext cx="861676" cy="573713"/>
            <a:chOff x="1028700" y="4762500"/>
            <a:chExt cx="861676" cy="573713"/>
          </a:xfrm>
        </p:grpSpPr>
        <p:grpSp>
          <p:nvGrpSpPr>
            <p:cNvPr id="35" name="Group 13">
              <a:extLst>
                <a:ext uri="{FF2B5EF4-FFF2-40B4-BE49-F238E27FC236}">
                  <a16:creationId xmlns:a16="http://schemas.microsoft.com/office/drawing/2014/main" id="{B0F23E69-3D66-DAF4-A974-493239F132BB}"/>
                </a:ext>
              </a:extLst>
            </p:cNvPr>
            <p:cNvGrpSpPr/>
            <p:nvPr/>
          </p:nvGrpSpPr>
          <p:grpSpPr>
            <a:xfrm>
              <a:off x="1028700" y="4791075"/>
              <a:ext cx="861676" cy="545138"/>
              <a:chOff x="0" y="0"/>
              <a:chExt cx="642379" cy="406400"/>
            </a:xfrm>
          </p:grpSpPr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27113A86-ABDF-9D42-044C-9FD4A7E3A9F5}"/>
                  </a:ext>
                </a:extLst>
              </p:cNvPr>
              <p:cNvSpPr/>
              <p:nvPr/>
            </p:nvSpPr>
            <p:spPr>
              <a:xfrm>
                <a:off x="0" y="0"/>
                <a:ext cx="64237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42379" h="406400">
                    <a:moveTo>
                      <a:pt x="439179" y="0"/>
                    </a:moveTo>
                    <a:cubicBezTo>
                      <a:pt x="551403" y="0"/>
                      <a:pt x="642379" y="90976"/>
                      <a:pt x="642379" y="203200"/>
                    </a:cubicBezTo>
                    <a:cubicBezTo>
                      <a:pt x="642379" y="315424"/>
                      <a:pt x="551403" y="406400"/>
                      <a:pt x="43917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40404"/>
              </a:solidFill>
            </p:spPr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38" name="TextBox 15">
                <a:extLst>
                  <a:ext uri="{FF2B5EF4-FFF2-40B4-BE49-F238E27FC236}">
                    <a16:creationId xmlns:a16="http://schemas.microsoft.com/office/drawing/2014/main" id="{F1FB14E0-5FBF-2373-EA5B-1D4ABC61232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42379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 b="1"/>
              </a:p>
            </p:txBody>
          </p:sp>
        </p:grp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EA3C1420-EF79-0A36-AE3E-6E4BC9B48418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dirty="0">
                  <a:solidFill>
                    <a:srgbClr val="FFFFFF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00030E30-7CFD-C6FA-F037-E1BFC19D6041}"/>
              </a:ext>
            </a:extLst>
          </p:cNvPr>
          <p:cNvGrpSpPr/>
          <p:nvPr/>
        </p:nvGrpSpPr>
        <p:grpSpPr>
          <a:xfrm>
            <a:off x="1059795" y="5480703"/>
            <a:ext cx="861676" cy="573713"/>
            <a:chOff x="1028700" y="4762500"/>
            <a:chExt cx="861676" cy="573713"/>
          </a:xfrm>
        </p:grpSpPr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id="{D75E010C-C9DD-8434-9E80-A457AD9DF381}"/>
                </a:ext>
              </a:extLst>
            </p:cNvPr>
            <p:cNvGrpSpPr/>
            <p:nvPr/>
          </p:nvGrpSpPr>
          <p:grpSpPr>
            <a:xfrm>
              <a:off x="1028700" y="4791075"/>
              <a:ext cx="861676" cy="545138"/>
              <a:chOff x="0" y="0"/>
              <a:chExt cx="642379" cy="406400"/>
            </a:xfrm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10BBBF6-4111-84C5-6781-0C1856B17778}"/>
                  </a:ext>
                </a:extLst>
              </p:cNvPr>
              <p:cNvSpPr/>
              <p:nvPr/>
            </p:nvSpPr>
            <p:spPr>
              <a:xfrm>
                <a:off x="0" y="0"/>
                <a:ext cx="64237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42379" h="406400">
                    <a:moveTo>
                      <a:pt x="439179" y="0"/>
                    </a:moveTo>
                    <a:cubicBezTo>
                      <a:pt x="551403" y="0"/>
                      <a:pt x="642379" y="90976"/>
                      <a:pt x="642379" y="203200"/>
                    </a:cubicBezTo>
                    <a:cubicBezTo>
                      <a:pt x="642379" y="315424"/>
                      <a:pt x="551403" y="406400"/>
                      <a:pt x="43917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40404"/>
              </a:solidFill>
            </p:spPr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43" name="TextBox 15">
                <a:extLst>
                  <a:ext uri="{FF2B5EF4-FFF2-40B4-BE49-F238E27FC236}">
                    <a16:creationId xmlns:a16="http://schemas.microsoft.com/office/drawing/2014/main" id="{8D1CCD45-4B6B-137B-15F7-1BE6D400954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42379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 b="1"/>
              </a:p>
            </p:txBody>
          </p:sp>
        </p:grp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E366B4B0-2779-2422-6036-AFF79759B510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dirty="0">
                  <a:solidFill>
                    <a:srgbClr val="FFFFFF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3BD94CA4-77A0-11E3-2BE3-10DA2C0E91B9}"/>
              </a:ext>
            </a:extLst>
          </p:cNvPr>
          <p:cNvGrpSpPr/>
          <p:nvPr/>
        </p:nvGrpSpPr>
        <p:grpSpPr>
          <a:xfrm>
            <a:off x="1059795" y="6318001"/>
            <a:ext cx="861676" cy="573713"/>
            <a:chOff x="1028700" y="4762500"/>
            <a:chExt cx="861676" cy="573713"/>
          </a:xfrm>
        </p:grpSpPr>
        <p:grpSp>
          <p:nvGrpSpPr>
            <p:cNvPr id="45" name="Group 13">
              <a:extLst>
                <a:ext uri="{FF2B5EF4-FFF2-40B4-BE49-F238E27FC236}">
                  <a16:creationId xmlns:a16="http://schemas.microsoft.com/office/drawing/2014/main" id="{AE853104-8387-CC34-D2D2-3D8DF358B972}"/>
                </a:ext>
              </a:extLst>
            </p:cNvPr>
            <p:cNvGrpSpPr/>
            <p:nvPr/>
          </p:nvGrpSpPr>
          <p:grpSpPr>
            <a:xfrm>
              <a:off x="1028700" y="4791075"/>
              <a:ext cx="861676" cy="545138"/>
              <a:chOff x="0" y="0"/>
              <a:chExt cx="642379" cy="406400"/>
            </a:xfrm>
          </p:grpSpPr>
          <p:sp>
            <p:nvSpPr>
              <p:cNvPr id="47" name="Freeform 14">
                <a:extLst>
                  <a:ext uri="{FF2B5EF4-FFF2-40B4-BE49-F238E27FC236}">
                    <a16:creationId xmlns:a16="http://schemas.microsoft.com/office/drawing/2014/main" id="{2C343A40-77BD-E352-50FF-CE8559CD8E02}"/>
                  </a:ext>
                </a:extLst>
              </p:cNvPr>
              <p:cNvSpPr/>
              <p:nvPr/>
            </p:nvSpPr>
            <p:spPr>
              <a:xfrm>
                <a:off x="0" y="0"/>
                <a:ext cx="64237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42379" h="406400">
                    <a:moveTo>
                      <a:pt x="439179" y="0"/>
                    </a:moveTo>
                    <a:cubicBezTo>
                      <a:pt x="551403" y="0"/>
                      <a:pt x="642379" y="90976"/>
                      <a:pt x="642379" y="203200"/>
                    </a:cubicBezTo>
                    <a:cubicBezTo>
                      <a:pt x="642379" y="315424"/>
                      <a:pt x="551403" y="406400"/>
                      <a:pt x="43917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40404"/>
              </a:solidFill>
            </p:spPr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48" name="TextBox 15">
                <a:extLst>
                  <a:ext uri="{FF2B5EF4-FFF2-40B4-BE49-F238E27FC236}">
                    <a16:creationId xmlns:a16="http://schemas.microsoft.com/office/drawing/2014/main" id="{3CCFAE0B-3FCB-C800-6A83-CB93EA36121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42379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 b="1"/>
              </a:p>
            </p:txBody>
          </p:sp>
        </p:grpSp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3C858663-2031-0F07-B77B-5FCCFEEABCAF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dirty="0">
                  <a:solidFill>
                    <a:srgbClr val="FFFFFF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CA231DE9-3824-B5A5-1136-DA896F05591E}"/>
              </a:ext>
            </a:extLst>
          </p:cNvPr>
          <p:cNvGrpSpPr/>
          <p:nvPr/>
        </p:nvGrpSpPr>
        <p:grpSpPr>
          <a:xfrm>
            <a:off x="1059795" y="7160587"/>
            <a:ext cx="861676" cy="573713"/>
            <a:chOff x="1028700" y="4762500"/>
            <a:chExt cx="861676" cy="573713"/>
          </a:xfrm>
        </p:grpSpPr>
        <p:grpSp>
          <p:nvGrpSpPr>
            <p:cNvPr id="50" name="Group 13">
              <a:extLst>
                <a:ext uri="{FF2B5EF4-FFF2-40B4-BE49-F238E27FC236}">
                  <a16:creationId xmlns:a16="http://schemas.microsoft.com/office/drawing/2014/main" id="{CFD64597-EBB4-3156-DF1B-8164D1CA02C1}"/>
                </a:ext>
              </a:extLst>
            </p:cNvPr>
            <p:cNvGrpSpPr/>
            <p:nvPr/>
          </p:nvGrpSpPr>
          <p:grpSpPr>
            <a:xfrm>
              <a:off x="1028700" y="4791075"/>
              <a:ext cx="861676" cy="545138"/>
              <a:chOff x="0" y="0"/>
              <a:chExt cx="642379" cy="406400"/>
            </a:xfrm>
          </p:grpSpPr>
          <p:sp>
            <p:nvSpPr>
              <p:cNvPr id="52" name="Freeform 14">
                <a:extLst>
                  <a:ext uri="{FF2B5EF4-FFF2-40B4-BE49-F238E27FC236}">
                    <a16:creationId xmlns:a16="http://schemas.microsoft.com/office/drawing/2014/main" id="{301E5DEE-F68D-66BE-F062-21DD39C4B560}"/>
                  </a:ext>
                </a:extLst>
              </p:cNvPr>
              <p:cNvSpPr/>
              <p:nvPr/>
            </p:nvSpPr>
            <p:spPr>
              <a:xfrm>
                <a:off x="0" y="0"/>
                <a:ext cx="64237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42379" h="406400">
                    <a:moveTo>
                      <a:pt x="439179" y="0"/>
                    </a:moveTo>
                    <a:cubicBezTo>
                      <a:pt x="551403" y="0"/>
                      <a:pt x="642379" y="90976"/>
                      <a:pt x="642379" y="203200"/>
                    </a:cubicBezTo>
                    <a:cubicBezTo>
                      <a:pt x="642379" y="315424"/>
                      <a:pt x="551403" y="406400"/>
                      <a:pt x="43917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E17020"/>
              </a:solidFill>
            </p:spPr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53" name="TextBox 15">
                <a:extLst>
                  <a:ext uri="{FF2B5EF4-FFF2-40B4-BE49-F238E27FC236}">
                    <a16:creationId xmlns:a16="http://schemas.microsoft.com/office/drawing/2014/main" id="{20CF3EB2-892B-51DB-EFB8-76DFF03C7EC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42379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 b="1"/>
              </a:p>
            </p:txBody>
          </p:sp>
        </p:grpSp>
        <p:sp>
          <p:nvSpPr>
            <p:cNvPr id="51" name="TextBox 16">
              <a:extLst>
                <a:ext uri="{FF2B5EF4-FFF2-40B4-BE49-F238E27FC236}">
                  <a16:creationId xmlns:a16="http://schemas.microsoft.com/office/drawing/2014/main" id="{15327780-19E1-84B1-523B-6A673DCCA5E2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dirty="0">
                  <a:solidFill>
                    <a:srgbClr val="FFFFFF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155" y="38100"/>
            <a:ext cx="18339155" cy="10287000"/>
          </a:xfrm>
          <a:custGeom>
            <a:avLst/>
            <a:gdLst/>
            <a:ahLst/>
            <a:cxnLst/>
            <a:rect l="l" t="t" r="r" b="b"/>
            <a:pathLst>
              <a:path w="18339155" h="10287000">
                <a:moveTo>
                  <a:pt x="0" y="0"/>
                </a:moveTo>
                <a:lnTo>
                  <a:pt x="18339155" y="0"/>
                </a:lnTo>
                <a:lnTo>
                  <a:pt x="183391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33651" r="-33454" b="-473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028700" y="971550"/>
            <a:ext cx="16444481" cy="108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Lesson learned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247900"/>
            <a:ext cx="854240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3 TAKEAWAY PRATICI PER TUTTI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5541177"/>
            <a:ext cx="15221670" cy="1339391"/>
            <a:chOff x="0" y="0"/>
            <a:chExt cx="20295560" cy="1785855"/>
          </a:xfrm>
        </p:grpSpPr>
        <p:grpSp>
          <p:nvGrpSpPr>
            <p:cNvPr id="6" name="Group 6"/>
            <p:cNvGrpSpPr/>
            <p:nvPr/>
          </p:nvGrpSpPr>
          <p:grpSpPr>
            <a:xfrm>
              <a:off x="5891580" y="0"/>
              <a:ext cx="14403980" cy="1785855"/>
              <a:chOff x="0" y="0"/>
              <a:chExt cx="2845231" cy="35276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845231" cy="352761"/>
              </a:xfrm>
              <a:custGeom>
                <a:avLst/>
                <a:gdLst/>
                <a:ahLst/>
                <a:cxnLst/>
                <a:rect l="l" t="t" r="r" b="b"/>
                <a:pathLst>
                  <a:path w="2845231" h="352761">
                    <a:moveTo>
                      <a:pt x="71665" y="0"/>
                    </a:moveTo>
                    <a:lnTo>
                      <a:pt x="2773566" y="0"/>
                    </a:lnTo>
                    <a:cubicBezTo>
                      <a:pt x="2792573" y="0"/>
                      <a:pt x="2810801" y="7550"/>
                      <a:pt x="2824241" y="20990"/>
                    </a:cubicBezTo>
                    <a:cubicBezTo>
                      <a:pt x="2837680" y="34430"/>
                      <a:pt x="2845231" y="52658"/>
                      <a:pt x="2845231" y="71665"/>
                    </a:cubicBezTo>
                    <a:lnTo>
                      <a:pt x="2845231" y="281097"/>
                    </a:lnTo>
                    <a:cubicBezTo>
                      <a:pt x="2845231" y="320676"/>
                      <a:pt x="2813146" y="352761"/>
                      <a:pt x="2773566" y="352761"/>
                    </a:cubicBezTo>
                    <a:lnTo>
                      <a:pt x="71665" y="352761"/>
                    </a:lnTo>
                    <a:cubicBezTo>
                      <a:pt x="52658" y="352761"/>
                      <a:pt x="34430" y="345211"/>
                      <a:pt x="20990" y="331771"/>
                    </a:cubicBezTo>
                    <a:cubicBezTo>
                      <a:pt x="7550" y="318332"/>
                      <a:pt x="0" y="300103"/>
                      <a:pt x="0" y="281097"/>
                    </a:cubicBezTo>
                    <a:lnTo>
                      <a:pt x="0" y="71665"/>
                    </a:lnTo>
                    <a:cubicBezTo>
                      <a:pt x="0" y="32085"/>
                      <a:pt x="32085" y="0"/>
                      <a:pt x="71665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38100" cap="rnd">
                <a:solidFill>
                  <a:srgbClr val="E17020">
                    <a:alpha val="24706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2845231" cy="4099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5891580" y="0"/>
              <a:ext cx="14403980" cy="1785855"/>
              <a:chOff x="0" y="0"/>
              <a:chExt cx="2845231" cy="35276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845231" cy="352761"/>
              </a:xfrm>
              <a:custGeom>
                <a:avLst/>
                <a:gdLst/>
                <a:ahLst/>
                <a:cxnLst/>
                <a:rect l="l" t="t" r="r" b="b"/>
                <a:pathLst>
                  <a:path w="2845231" h="352761">
                    <a:moveTo>
                      <a:pt x="71665" y="0"/>
                    </a:moveTo>
                    <a:lnTo>
                      <a:pt x="2773566" y="0"/>
                    </a:lnTo>
                    <a:cubicBezTo>
                      <a:pt x="2792573" y="0"/>
                      <a:pt x="2810801" y="7550"/>
                      <a:pt x="2824241" y="20990"/>
                    </a:cubicBezTo>
                    <a:cubicBezTo>
                      <a:pt x="2837680" y="34430"/>
                      <a:pt x="2845231" y="52658"/>
                      <a:pt x="2845231" y="71665"/>
                    </a:cubicBezTo>
                    <a:lnTo>
                      <a:pt x="2845231" y="281097"/>
                    </a:lnTo>
                    <a:cubicBezTo>
                      <a:pt x="2845231" y="320676"/>
                      <a:pt x="2813146" y="352761"/>
                      <a:pt x="2773566" y="352761"/>
                    </a:cubicBezTo>
                    <a:lnTo>
                      <a:pt x="71665" y="352761"/>
                    </a:lnTo>
                    <a:cubicBezTo>
                      <a:pt x="52658" y="352761"/>
                      <a:pt x="34430" y="345211"/>
                      <a:pt x="20990" y="331771"/>
                    </a:cubicBezTo>
                    <a:cubicBezTo>
                      <a:pt x="7550" y="318332"/>
                      <a:pt x="0" y="300103"/>
                      <a:pt x="0" y="281097"/>
                    </a:cubicBezTo>
                    <a:lnTo>
                      <a:pt x="0" y="71665"/>
                    </a:lnTo>
                    <a:cubicBezTo>
                      <a:pt x="0" y="32085"/>
                      <a:pt x="32085" y="0"/>
                      <a:pt x="7166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170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2845231" cy="4099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7986416" y="273463"/>
              <a:ext cx="10098384" cy="1236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it-IT" sz="2800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UK ed EU con standard operativi unici = customer </a:t>
              </a:r>
              <a:r>
                <a:rPr lang="it-IT" sz="2800" b="1" spc="-15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experience</a:t>
              </a:r>
              <a:r>
                <a:rPr lang="it-IT" sz="2800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unica</a:t>
              </a:r>
              <a:endParaRPr lang="en-US" sz="28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endParaRP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5506870" y="327743"/>
              <a:ext cx="1130369" cy="1130369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E170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864271" y="483927"/>
              <a:ext cx="288568" cy="828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2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918327"/>
              <a:ext cx="5506870" cy="0"/>
            </a:xfrm>
            <a:prstGeom prst="line">
              <a:avLst/>
            </a:prstGeom>
            <a:ln w="50800" cap="flat">
              <a:solidFill>
                <a:srgbClr val="DD7A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7368482"/>
            <a:ext cx="15221670" cy="1339391"/>
            <a:chOff x="0" y="0"/>
            <a:chExt cx="20295560" cy="1785855"/>
          </a:xfrm>
        </p:grpSpPr>
        <p:grpSp>
          <p:nvGrpSpPr>
            <p:cNvPr id="19" name="Group 19"/>
            <p:cNvGrpSpPr/>
            <p:nvPr/>
          </p:nvGrpSpPr>
          <p:grpSpPr>
            <a:xfrm>
              <a:off x="5891580" y="0"/>
              <a:ext cx="14403980" cy="1785855"/>
              <a:chOff x="0" y="0"/>
              <a:chExt cx="2845231" cy="35276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45231" cy="352761"/>
              </a:xfrm>
              <a:custGeom>
                <a:avLst/>
                <a:gdLst/>
                <a:ahLst/>
                <a:cxnLst/>
                <a:rect l="l" t="t" r="r" b="b"/>
                <a:pathLst>
                  <a:path w="2845231" h="352761">
                    <a:moveTo>
                      <a:pt x="71665" y="0"/>
                    </a:moveTo>
                    <a:lnTo>
                      <a:pt x="2773566" y="0"/>
                    </a:lnTo>
                    <a:cubicBezTo>
                      <a:pt x="2792573" y="0"/>
                      <a:pt x="2810801" y="7550"/>
                      <a:pt x="2824241" y="20990"/>
                    </a:cubicBezTo>
                    <a:cubicBezTo>
                      <a:pt x="2837680" y="34430"/>
                      <a:pt x="2845231" y="52658"/>
                      <a:pt x="2845231" y="71665"/>
                    </a:cubicBezTo>
                    <a:lnTo>
                      <a:pt x="2845231" y="281097"/>
                    </a:lnTo>
                    <a:cubicBezTo>
                      <a:pt x="2845231" y="320676"/>
                      <a:pt x="2813146" y="352761"/>
                      <a:pt x="2773566" y="352761"/>
                    </a:cubicBezTo>
                    <a:lnTo>
                      <a:pt x="71665" y="352761"/>
                    </a:lnTo>
                    <a:cubicBezTo>
                      <a:pt x="52658" y="352761"/>
                      <a:pt x="34430" y="345211"/>
                      <a:pt x="20990" y="331771"/>
                    </a:cubicBezTo>
                    <a:cubicBezTo>
                      <a:pt x="7550" y="318332"/>
                      <a:pt x="0" y="300103"/>
                      <a:pt x="0" y="281097"/>
                    </a:cubicBezTo>
                    <a:lnTo>
                      <a:pt x="0" y="71665"/>
                    </a:lnTo>
                    <a:cubicBezTo>
                      <a:pt x="0" y="32085"/>
                      <a:pt x="32085" y="0"/>
                      <a:pt x="71665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38100" cap="rnd">
                <a:solidFill>
                  <a:srgbClr val="E17020">
                    <a:alpha val="24706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2845231" cy="4099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5891580" y="0"/>
              <a:ext cx="14403980" cy="1785855"/>
              <a:chOff x="0" y="0"/>
              <a:chExt cx="2845231" cy="35276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845231" cy="352761"/>
              </a:xfrm>
              <a:custGeom>
                <a:avLst/>
                <a:gdLst/>
                <a:ahLst/>
                <a:cxnLst/>
                <a:rect l="l" t="t" r="r" b="b"/>
                <a:pathLst>
                  <a:path w="2845231" h="352761">
                    <a:moveTo>
                      <a:pt x="71665" y="0"/>
                    </a:moveTo>
                    <a:lnTo>
                      <a:pt x="2773566" y="0"/>
                    </a:lnTo>
                    <a:cubicBezTo>
                      <a:pt x="2792573" y="0"/>
                      <a:pt x="2810801" y="7550"/>
                      <a:pt x="2824241" y="20990"/>
                    </a:cubicBezTo>
                    <a:cubicBezTo>
                      <a:pt x="2837680" y="34430"/>
                      <a:pt x="2845231" y="52658"/>
                      <a:pt x="2845231" y="71665"/>
                    </a:cubicBezTo>
                    <a:lnTo>
                      <a:pt x="2845231" y="281097"/>
                    </a:lnTo>
                    <a:cubicBezTo>
                      <a:pt x="2845231" y="320676"/>
                      <a:pt x="2813146" y="352761"/>
                      <a:pt x="2773566" y="352761"/>
                    </a:cubicBezTo>
                    <a:lnTo>
                      <a:pt x="71665" y="352761"/>
                    </a:lnTo>
                    <a:cubicBezTo>
                      <a:pt x="52658" y="352761"/>
                      <a:pt x="34430" y="345211"/>
                      <a:pt x="20990" y="331771"/>
                    </a:cubicBezTo>
                    <a:cubicBezTo>
                      <a:pt x="7550" y="318332"/>
                      <a:pt x="0" y="300103"/>
                      <a:pt x="0" y="281097"/>
                    </a:cubicBezTo>
                    <a:lnTo>
                      <a:pt x="0" y="71665"/>
                    </a:lnTo>
                    <a:cubicBezTo>
                      <a:pt x="0" y="32085"/>
                      <a:pt x="32085" y="0"/>
                      <a:pt x="7166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170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2845231" cy="4099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986416" y="552579"/>
              <a:ext cx="11285296" cy="589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en-US" sz="2800" b="1" spc="-15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Gestire</a:t>
              </a:r>
              <a:r>
                <a:rPr lang="en-US" sz="2800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</a:t>
              </a:r>
              <a:r>
                <a:rPr lang="en-US" sz="2800" b="1" spc="-15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reso</a:t>
              </a:r>
              <a:r>
                <a:rPr lang="en-US" sz="2800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e </a:t>
              </a:r>
              <a:r>
                <a:rPr lang="en-US" sz="2800" b="1" spc="-15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assistenza</a:t>
              </a:r>
              <a:r>
                <a:rPr lang="en-US" sz="2800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come </a:t>
              </a:r>
              <a:r>
                <a:rPr lang="en-US" sz="2800" b="1" spc="-15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leve</a:t>
              </a:r>
              <a:r>
                <a:rPr lang="en-US" sz="2800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di </a:t>
              </a:r>
              <a:r>
                <a:rPr lang="en-US" sz="2800" b="1" spc="-15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vendita</a:t>
              </a:r>
              <a:endParaRPr lang="en-US" sz="28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endParaRPr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5506870" y="327743"/>
              <a:ext cx="1130369" cy="1130369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E170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864271" y="478625"/>
              <a:ext cx="288568" cy="828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3</a:t>
              </a:r>
            </a:p>
          </p:txBody>
        </p:sp>
        <p:sp>
          <p:nvSpPr>
            <p:cNvPr id="30" name="AutoShape 30"/>
            <p:cNvSpPr/>
            <p:nvPr/>
          </p:nvSpPr>
          <p:spPr>
            <a:xfrm>
              <a:off x="0" y="918327"/>
              <a:ext cx="5506870" cy="0"/>
            </a:xfrm>
            <a:prstGeom prst="line">
              <a:avLst/>
            </a:prstGeom>
            <a:ln w="50800" cap="flat">
              <a:solidFill>
                <a:srgbClr val="DD7A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0" y="3587118"/>
            <a:ext cx="15221670" cy="1556383"/>
            <a:chOff x="0" y="-289322"/>
            <a:chExt cx="20295560" cy="2075177"/>
          </a:xfrm>
        </p:grpSpPr>
        <p:grpSp>
          <p:nvGrpSpPr>
            <p:cNvPr id="32" name="Group 32"/>
            <p:cNvGrpSpPr/>
            <p:nvPr/>
          </p:nvGrpSpPr>
          <p:grpSpPr>
            <a:xfrm>
              <a:off x="5891580" y="0"/>
              <a:ext cx="14403980" cy="1785855"/>
              <a:chOff x="0" y="0"/>
              <a:chExt cx="2845231" cy="35276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845231" cy="352761"/>
              </a:xfrm>
              <a:custGeom>
                <a:avLst/>
                <a:gdLst/>
                <a:ahLst/>
                <a:cxnLst/>
                <a:rect l="l" t="t" r="r" b="b"/>
                <a:pathLst>
                  <a:path w="2845231" h="352761">
                    <a:moveTo>
                      <a:pt x="71665" y="0"/>
                    </a:moveTo>
                    <a:lnTo>
                      <a:pt x="2773566" y="0"/>
                    </a:lnTo>
                    <a:cubicBezTo>
                      <a:pt x="2792573" y="0"/>
                      <a:pt x="2810801" y="7550"/>
                      <a:pt x="2824241" y="20990"/>
                    </a:cubicBezTo>
                    <a:cubicBezTo>
                      <a:pt x="2837680" y="34430"/>
                      <a:pt x="2845231" y="52658"/>
                      <a:pt x="2845231" y="71665"/>
                    </a:cubicBezTo>
                    <a:lnTo>
                      <a:pt x="2845231" y="281097"/>
                    </a:lnTo>
                    <a:cubicBezTo>
                      <a:pt x="2845231" y="320676"/>
                      <a:pt x="2813146" y="352761"/>
                      <a:pt x="2773566" y="352761"/>
                    </a:cubicBezTo>
                    <a:lnTo>
                      <a:pt x="71665" y="352761"/>
                    </a:lnTo>
                    <a:cubicBezTo>
                      <a:pt x="52658" y="352761"/>
                      <a:pt x="34430" y="345211"/>
                      <a:pt x="20990" y="331771"/>
                    </a:cubicBezTo>
                    <a:cubicBezTo>
                      <a:pt x="7550" y="318332"/>
                      <a:pt x="0" y="300103"/>
                      <a:pt x="0" y="281097"/>
                    </a:cubicBezTo>
                    <a:lnTo>
                      <a:pt x="0" y="71665"/>
                    </a:lnTo>
                    <a:cubicBezTo>
                      <a:pt x="0" y="32085"/>
                      <a:pt x="32085" y="0"/>
                      <a:pt x="71665" y="0"/>
                    </a:cubicBez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  <a:ln w="38100" cap="rnd">
                <a:solidFill>
                  <a:srgbClr val="E17020">
                    <a:alpha val="24706"/>
                  </a:srgb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57150"/>
                <a:ext cx="2845231" cy="4099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891580" y="-289322"/>
              <a:ext cx="14403980" cy="2075177"/>
              <a:chOff x="0" y="-57150"/>
              <a:chExt cx="2845231" cy="40991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845231" cy="352761"/>
              </a:xfrm>
              <a:custGeom>
                <a:avLst/>
                <a:gdLst/>
                <a:ahLst/>
                <a:cxnLst/>
                <a:rect l="l" t="t" r="r" b="b"/>
                <a:pathLst>
                  <a:path w="2845231" h="352761">
                    <a:moveTo>
                      <a:pt x="71665" y="0"/>
                    </a:moveTo>
                    <a:lnTo>
                      <a:pt x="2773566" y="0"/>
                    </a:lnTo>
                    <a:cubicBezTo>
                      <a:pt x="2792573" y="0"/>
                      <a:pt x="2810801" y="7550"/>
                      <a:pt x="2824241" y="20990"/>
                    </a:cubicBezTo>
                    <a:cubicBezTo>
                      <a:pt x="2837680" y="34430"/>
                      <a:pt x="2845231" y="52658"/>
                      <a:pt x="2845231" y="71665"/>
                    </a:cubicBezTo>
                    <a:lnTo>
                      <a:pt x="2845231" y="281097"/>
                    </a:lnTo>
                    <a:cubicBezTo>
                      <a:pt x="2845231" y="320676"/>
                      <a:pt x="2813146" y="352761"/>
                      <a:pt x="2773566" y="352761"/>
                    </a:cubicBezTo>
                    <a:lnTo>
                      <a:pt x="71665" y="352761"/>
                    </a:lnTo>
                    <a:cubicBezTo>
                      <a:pt x="52658" y="352761"/>
                      <a:pt x="34430" y="345211"/>
                      <a:pt x="20990" y="331771"/>
                    </a:cubicBezTo>
                    <a:cubicBezTo>
                      <a:pt x="7550" y="318332"/>
                      <a:pt x="0" y="300103"/>
                      <a:pt x="0" y="281097"/>
                    </a:cubicBezTo>
                    <a:lnTo>
                      <a:pt x="0" y="71665"/>
                    </a:lnTo>
                    <a:cubicBezTo>
                      <a:pt x="0" y="32085"/>
                      <a:pt x="32085" y="0"/>
                      <a:pt x="7166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170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57150"/>
                <a:ext cx="2845231" cy="4099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7986416" y="552578"/>
              <a:ext cx="11285296" cy="586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it-IT" sz="2800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La supply chain è un’estensione del brand</a:t>
              </a:r>
              <a:endParaRPr lang="en-US" sz="28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endParaRP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5506870" y="327743"/>
              <a:ext cx="1130369" cy="1130369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E170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5844264" y="412613"/>
              <a:ext cx="288568" cy="825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1</a:t>
              </a:r>
            </a:p>
          </p:txBody>
        </p:sp>
        <p:sp>
          <p:nvSpPr>
            <p:cNvPr id="43" name="AutoShape 43"/>
            <p:cNvSpPr/>
            <p:nvPr/>
          </p:nvSpPr>
          <p:spPr>
            <a:xfrm>
              <a:off x="0" y="918327"/>
              <a:ext cx="5506870" cy="0"/>
            </a:xfrm>
            <a:prstGeom prst="line">
              <a:avLst/>
            </a:prstGeom>
            <a:ln w="50800" cap="flat">
              <a:solidFill>
                <a:srgbClr val="DD7A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"/>
            <a:ext cx="18288000" cy="10298430"/>
          </a:xfrm>
          <a:custGeom>
            <a:avLst/>
            <a:gdLst/>
            <a:ahLst/>
            <a:cxnLst/>
            <a:rect l="l" t="t" r="r" b="b"/>
            <a:pathLst>
              <a:path w="18288000" h="10298430">
                <a:moveTo>
                  <a:pt x="0" y="0"/>
                </a:moveTo>
                <a:lnTo>
                  <a:pt x="18288000" y="0"/>
                </a:lnTo>
                <a:lnTo>
                  <a:pt x="18288000" y="10298430"/>
                </a:lnTo>
                <a:lnTo>
                  <a:pt x="0" y="10298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t="-29321" r="-29233" b="-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4000441" y="-4000441"/>
            <a:ext cx="10287118" cy="18288000"/>
          </a:xfrm>
          <a:custGeom>
            <a:avLst/>
            <a:gdLst/>
            <a:ahLst/>
            <a:cxnLst/>
            <a:rect l="l" t="t" r="r" b="b"/>
            <a:pathLst>
              <a:path w="10287118" h="18440400">
                <a:moveTo>
                  <a:pt x="0" y="0"/>
                </a:moveTo>
                <a:lnTo>
                  <a:pt x="10287118" y="0"/>
                </a:lnTo>
                <a:lnTo>
                  <a:pt x="10287118" y="18440400"/>
                </a:lnTo>
                <a:lnTo>
                  <a:pt x="0" y="1844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295" t="-512" r="-196748" b="-258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1028700" y="2247900"/>
            <a:ext cx="897363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UN PERCORSO IN ESPANSIONE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71550"/>
            <a:ext cx="12479536" cy="104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Next step della partnership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59081" y="3676377"/>
            <a:ext cx="11387267" cy="909859"/>
            <a:chOff x="0" y="-102213"/>
            <a:chExt cx="15183022" cy="1213145"/>
          </a:xfrm>
        </p:grpSpPr>
        <p:sp>
          <p:nvSpPr>
            <p:cNvPr id="7" name="TextBox 7"/>
            <p:cNvSpPr txBox="1"/>
            <p:nvPr/>
          </p:nvSpPr>
          <p:spPr>
            <a:xfrm>
              <a:off x="1523557" y="-38100"/>
              <a:ext cx="13659465" cy="11490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it-IT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Personalizzazione del prodotto: patch, stampe, ricami e collezioni </a:t>
              </a:r>
              <a:r>
                <a:rPr lang="it-IT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teamwear</a:t>
              </a:r>
              <a:r>
                <a:rPr lang="it-IT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per esprimere la propria identità</a:t>
              </a:r>
              <a:endParaRPr lang="en-US" sz="2800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02213"/>
              <a:ext cx="1148901" cy="82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26205" y="-54193"/>
              <a:ext cx="496491" cy="64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691717" y="5410313"/>
            <a:ext cx="3815703" cy="3815680"/>
            <a:chOff x="0" y="0"/>
            <a:chExt cx="4256189" cy="425616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56151" cy="4256151"/>
            </a:xfrm>
            <a:custGeom>
              <a:avLst/>
              <a:gdLst/>
              <a:ahLst/>
              <a:cxnLst/>
              <a:rect l="l" t="t" r="r" b="b"/>
              <a:pathLst>
                <a:path w="4256151" h="4256151">
                  <a:moveTo>
                    <a:pt x="2128139" y="0"/>
                  </a:moveTo>
                  <a:cubicBezTo>
                    <a:pt x="952881" y="0"/>
                    <a:pt x="0" y="952754"/>
                    <a:pt x="0" y="2128139"/>
                  </a:cubicBezTo>
                  <a:cubicBezTo>
                    <a:pt x="0" y="3303524"/>
                    <a:pt x="952881" y="4256151"/>
                    <a:pt x="2128139" y="4256151"/>
                  </a:cubicBezTo>
                  <a:cubicBezTo>
                    <a:pt x="3303270" y="4256151"/>
                    <a:pt x="4256151" y="3303397"/>
                    <a:pt x="4256151" y="2128012"/>
                  </a:cubicBezTo>
                  <a:cubicBezTo>
                    <a:pt x="4256151" y="952627"/>
                    <a:pt x="3303397" y="0"/>
                    <a:pt x="2128139" y="0"/>
                  </a:cubicBezTo>
                  <a:close/>
                </a:path>
              </a:pathLst>
            </a:custGeom>
            <a:blipFill>
              <a:blip r:embed="rId4"/>
              <a:stretch>
                <a:fillRect l="-441" t="-440" r="-440" b="-44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793045" y="259028"/>
            <a:ext cx="2117885" cy="2117872"/>
            <a:chOff x="0" y="0"/>
            <a:chExt cx="4256189" cy="425616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256151" cy="4256151"/>
            </a:xfrm>
            <a:custGeom>
              <a:avLst/>
              <a:gdLst/>
              <a:ahLst/>
              <a:cxnLst/>
              <a:rect l="l" t="t" r="r" b="b"/>
              <a:pathLst>
                <a:path w="4256151" h="4256151">
                  <a:moveTo>
                    <a:pt x="2128139" y="0"/>
                  </a:moveTo>
                  <a:cubicBezTo>
                    <a:pt x="952881" y="0"/>
                    <a:pt x="0" y="952754"/>
                    <a:pt x="0" y="2128139"/>
                  </a:cubicBezTo>
                  <a:cubicBezTo>
                    <a:pt x="0" y="3303524"/>
                    <a:pt x="952881" y="4256151"/>
                    <a:pt x="2128139" y="4256151"/>
                  </a:cubicBezTo>
                  <a:cubicBezTo>
                    <a:pt x="3303270" y="4256151"/>
                    <a:pt x="4256151" y="3303397"/>
                    <a:pt x="4256151" y="2128012"/>
                  </a:cubicBezTo>
                  <a:cubicBezTo>
                    <a:pt x="4256151" y="952627"/>
                    <a:pt x="3303397" y="0"/>
                    <a:pt x="2128139" y="0"/>
                  </a:cubicBezTo>
                  <a:close/>
                </a:path>
              </a:pathLst>
            </a:custGeom>
            <a:blipFill>
              <a:blip r:embed="rId4"/>
              <a:stretch>
                <a:fillRect l="-441" t="-440" r="-440" b="-44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A36686FC-1853-2261-0A78-3F12EF3880CD}"/>
              </a:ext>
            </a:extLst>
          </p:cNvPr>
          <p:cNvGrpSpPr/>
          <p:nvPr/>
        </p:nvGrpSpPr>
        <p:grpSpPr>
          <a:xfrm>
            <a:off x="1059795" y="3662673"/>
            <a:ext cx="861676" cy="573713"/>
            <a:chOff x="1028700" y="4762500"/>
            <a:chExt cx="861676" cy="573713"/>
          </a:xfrm>
        </p:grpSpPr>
        <p:grpSp>
          <p:nvGrpSpPr>
            <p:cNvPr id="35" name="Group 13">
              <a:extLst>
                <a:ext uri="{FF2B5EF4-FFF2-40B4-BE49-F238E27FC236}">
                  <a16:creationId xmlns:a16="http://schemas.microsoft.com/office/drawing/2014/main" id="{A938538A-1BEE-B9D6-0B3B-6E64A12495F1}"/>
                </a:ext>
              </a:extLst>
            </p:cNvPr>
            <p:cNvGrpSpPr/>
            <p:nvPr/>
          </p:nvGrpSpPr>
          <p:grpSpPr>
            <a:xfrm>
              <a:off x="1028700" y="4791075"/>
              <a:ext cx="861676" cy="545138"/>
              <a:chOff x="0" y="0"/>
              <a:chExt cx="642379" cy="406400"/>
            </a:xfrm>
          </p:grpSpPr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268784A6-F160-7E75-5BD6-C204CD4C486A}"/>
                  </a:ext>
                </a:extLst>
              </p:cNvPr>
              <p:cNvSpPr/>
              <p:nvPr/>
            </p:nvSpPr>
            <p:spPr>
              <a:xfrm>
                <a:off x="0" y="0"/>
                <a:ext cx="64237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42379" h="406400">
                    <a:moveTo>
                      <a:pt x="439179" y="0"/>
                    </a:moveTo>
                    <a:cubicBezTo>
                      <a:pt x="551403" y="0"/>
                      <a:pt x="642379" y="90976"/>
                      <a:pt x="642379" y="203200"/>
                    </a:cubicBezTo>
                    <a:cubicBezTo>
                      <a:pt x="642379" y="315424"/>
                      <a:pt x="551403" y="406400"/>
                      <a:pt x="43917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40404"/>
              </a:solidFill>
            </p:spPr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38" name="TextBox 15">
                <a:extLst>
                  <a:ext uri="{FF2B5EF4-FFF2-40B4-BE49-F238E27FC236}">
                    <a16:creationId xmlns:a16="http://schemas.microsoft.com/office/drawing/2014/main" id="{C7DF5C6C-8ACA-8E44-B336-A835D81B7F7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42379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 b="1"/>
              </a:p>
            </p:txBody>
          </p:sp>
        </p:grp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D7D7C329-2218-B2C3-9D8F-8988FD16C6A9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dirty="0">
                  <a:solidFill>
                    <a:srgbClr val="FFFFFF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025A5FE5-11DC-F478-5C67-B49424F26CA5}"/>
              </a:ext>
            </a:extLst>
          </p:cNvPr>
          <p:cNvGrpSpPr/>
          <p:nvPr/>
        </p:nvGrpSpPr>
        <p:grpSpPr>
          <a:xfrm>
            <a:off x="1059795" y="4941053"/>
            <a:ext cx="11282722" cy="885312"/>
            <a:chOff x="1059795" y="5379814"/>
            <a:chExt cx="11282722" cy="885312"/>
          </a:xfrm>
        </p:grpSpPr>
        <p:grpSp>
          <p:nvGrpSpPr>
            <p:cNvPr id="12" name="Group 12"/>
            <p:cNvGrpSpPr/>
            <p:nvPr/>
          </p:nvGrpSpPr>
          <p:grpSpPr>
            <a:xfrm>
              <a:off x="1159081" y="5379814"/>
              <a:ext cx="11183436" cy="885312"/>
              <a:chOff x="0" y="-102213"/>
              <a:chExt cx="14911248" cy="1180416"/>
            </a:xfrm>
          </p:grpSpPr>
          <p:sp>
            <p:nvSpPr>
              <p:cNvPr id="15" name="TextBox 15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453924" y="-70829"/>
                <a:ext cx="13457324" cy="11490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/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Retention &amp; Customer First: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programmi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CRM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avanzati</a:t>
                </a:r>
                <a:r>
                  <a:rPr lang="en-US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, marketing automation, </a:t>
                </a:r>
                <a:r>
                  <a:rPr lang="en-US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omnicanalità</a:t>
                </a:r>
                <a:endPara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endParaRPr>
              </a:p>
            </p:txBody>
          </p:sp>
        </p:grp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34331CFC-92F7-F5AC-51E7-D548EFF64359}"/>
                </a:ext>
              </a:extLst>
            </p:cNvPr>
            <p:cNvGrpSpPr/>
            <p:nvPr/>
          </p:nvGrpSpPr>
          <p:grpSpPr>
            <a:xfrm>
              <a:off x="1059795" y="5395732"/>
              <a:ext cx="861676" cy="573713"/>
              <a:chOff x="1028700" y="4762500"/>
              <a:chExt cx="861676" cy="573713"/>
            </a:xfrm>
          </p:grpSpPr>
          <p:grpSp>
            <p:nvGrpSpPr>
              <p:cNvPr id="40" name="Group 13">
                <a:extLst>
                  <a:ext uri="{FF2B5EF4-FFF2-40B4-BE49-F238E27FC236}">
                    <a16:creationId xmlns:a16="http://schemas.microsoft.com/office/drawing/2014/main" id="{113B3728-4209-48D6-23EC-67A1AEC9DF53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2" name="Freeform 14">
                  <a:extLst>
                    <a:ext uri="{FF2B5EF4-FFF2-40B4-BE49-F238E27FC236}">
                      <a16:creationId xmlns:a16="http://schemas.microsoft.com/office/drawing/2014/main" id="{88CC63E3-3001-5E6E-8D1B-E1ED50EE91D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3" name="TextBox 15">
                  <a:extLst>
                    <a:ext uri="{FF2B5EF4-FFF2-40B4-BE49-F238E27FC236}">
                      <a16:creationId xmlns:a16="http://schemas.microsoft.com/office/drawing/2014/main" id="{E1C0BBBE-4E28-1CC5-81E1-8E3894D2812D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1" name="TextBox 16">
                <a:extLst>
                  <a:ext uri="{FF2B5EF4-FFF2-40B4-BE49-F238E27FC236}">
                    <a16:creationId xmlns:a16="http://schemas.microsoft.com/office/drawing/2014/main" id="{55D609F6-ADEE-10D6-1EEB-733764FE033D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3FDB7547-9E14-F5F5-370E-D60BF11C5211}"/>
              </a:ext>
            </a:extLst>
          </p:cNvPr>
          <p:cNvGrpSpPr/>
          <p:nvPr/>
        </p:nvGrpSpPr>
        <p:grpSpPr>
          <a:xfrm>
            <a:off x="1059795" y="6203184"/>
            <a:ext cx="10372280" cy="1325476"/>
            <a:chOff x="1059795" y="6176137"/>
            <a:chExt cx="10372280" cy="1325476"/>
          </a:xfrm>
        </p:grpSpPr>
        <p:grpSp>
          <p:nvGrpSpPr>
            <p:cNvPr id="18" name="Group 18"/>
            <p:cNvGrpSpPr/>
            <p:nvPr/>
          </p:nvGrpSpPr>
          <p:grpSpPr>
            <a:xfrm>
              <a:off x="1159081" y="6176137"/>
              <a:ext cx="10272994" cy="1325476"/>
              <a:chOff x="0" y="-102213"/>
              <a:chExt cx="13697325" cy="1767301"/>
            </a:xfrm>
          </p:grpSpPr>
          <p:sp>
            <p:nvSpPr>
              <p:cNvPr id="19" name="TextBox 19"/>
              <p:cNvSpPr txBox="1"/>
              <p:nvPr/>
            </p:nvSpPr>
            <p:spPr>
              <a:xfrm>
                <a:off x="1453924" y="-58461"/>
                <a:ext cx="12243401" cy="172354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/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Espansione su e-</a:t>
                </a:r>
                <a:r>
                  <a:rPr lang="it-IT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tailers</a:t>
                </a:r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selezionati, coerenti con identità, valori e posizionamento fashion del brand, per garantire un’esperienza digitale premium e controllata</a:t>
                </a:r>
                <a:endPara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20FBD8F4-7104-30B8-3458-40756D13755A}"/>
                </a:ext>
              </a:extLst>
            </p:cNvPr>
            <p:cNvGrpSpPr/>
            <p:nvPr/>
          </p:nvGrpSpPr>
          <p:grpSpPr>
            <a:xfrm>
              <a:off x="1059795" y="6216602"/>
              <a:ext cx="861676" cy="573713"/>
              <a:chOff x="1028700" y="4762500"/>
              <a:chExt cx="861676" cy="573713"/>
            </a:xfrm>
          </p:grpSpPr>
          <p:grpSp>
            <p:nvGrpSpPr>
              <p:cNvPr id="45" name="Group 13">
                <a:extLst>
                  <a:ext uri="{FF2B5EF4-FFF2-40B4-BE49-F238E27FC236}">
                    <a16:creationId xmlns:a16="http://schemas.microsoft.com/office/drawing/2014/main" id="{941D76E3-ACF7-F1DB-0393-21EFECDEDD01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7" name="Freeform 14">
                  <a:extLst>
                    <a:ext uri="{FF2B5EF4-FFF2-40B4-BE49-F238E27FC236}">
                      <a16:creationId xmlns:a16="http://schemas.microsoft.com/office/drawing/2014/main" id="{8CBA3E81-4EB6-CC2F-3486-9E874A8BADC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8" name="TextBox 15">
                  <a:extLst>
                    <a:ext uri="{FF2B5EF4-FFF2-40B4-BE49-F238E27FC236}">
                      <a16:creationId xmlns:a16="http://schemas.microsoft.com/office/drawing/2014/main" id="{0A1C0772-949F-0934-3889-E00EF4BD30F7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6" name="TextBox 16">
                <a:extLst>
                  <a:ext uri="{FF2B5EF4-FFF2-40B4-BE49-F238E27FC236}">
                    <a16:creationId xmlns:a16="http://schemas.microsoft.com/office/drawing/2014/main" id="{240E3B56-6C49-669F-0E84-62AE3D03FF92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2013DA37-DEA5-04CB-CEEC-DF9EF68C9838}"/>
              </a:ext>
            </a:extLst>
          </p:cNvPr>
          <p:cNvGrpSpPr/>
          <p:nvPr/>
        </p:nvGrpSpPr>
        <p:grpSpPr>
          <a:xfrm>
            <a:off x="1059795" y="7843525"/>
            <a:ext cx="9666894" cy="625334"/>
            <a:chOff x="1059795" y="6968925"/>
            <a:chExt cx="9666894" cy="625334"/>
          </a:xfrm>
        </p:grpSpPr>
        <p:grpSp>
          <p:nvGrpSpPr>
            <p:cNvPr id="24" name="Group 24"/>
            <p:cNvGrpSpPr/>
            <p:nvPr/>
          </p:nvGrpSpPr>
          <p:grpSpPr>
            <a:xfrm>
              <a:off x="1159081" y="6968925"/>
              <a:ext cx="9567608" cy="621798"/>
              <a:chOff x="0" y="-102213"/>
              <a:chExt cx="12756810" cy="829064"/>
            </a:xfrm>
          </p:grpSpPr>
          <p:sp>
            <p:nvSpPr>
              <p:cNvPr id="25" name="TextBox 25"/>
              <p:cNvSpPr txBox="1"/>
              <p:nvPr/>
            </p:nvSpPr>
            <p:spPr>
              <a:xfrm>
                <a:off x="1471515" y="50376"/>
                <a:ext cx="11285295" cy="58657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Un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percorso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continuo, non un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progetto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chiuso</a:t>
                </a:r>
                <a:endPara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102213"/>
                <a:ext cx="1109655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315063" y="-54193"/>
                <a:ext cx="47953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3B450CF0-9CF7-D64C-67D9-00620758DBEA}"/>
                </a:ext>
              </a:extLst>
            </p:cNvPr>
            <p:cNvGrpSpPr/>
            <p:nvPr/>
          </p:nvGrpSpPr>
          <p:grpSpPr>
            <a:xfrm>
              <a:off x="1059795" y="6972460"/>
              <a:ext cx="861676" cy="621799"/>
              <a:chOff x="1028700" y="4714415"/>
              <a:chExt cx="861676" cy="621799"/>
            </a:xfrm>
          </p:grpSpPr>
          <p:grpSp>
            <p:nvGrpSpPr>
              <p:cNvPr id="50" name="Group 13">
                <a:extLst>
                  <a:ext uri="{FF2B5EF4-FFF2-40B4-BE49-F238E27FC236}">
                    <a16:creationId xmlns:a16="http://schemas.microsoft.com/office/drawing/2014/main" id="{6E647AF9-EAF5-C388-980C-8FEA9C3A506E}"/>
                  </a:ext>
                </a:extLst>
              </p:cNvPr>
              <p:cNvGrpSpPr/>
              <p:nvPr/>
            </p:nvGrpSpPr>
            <p:grpSpPr>
              <a:xfrm>
                <a:off x="1028700" y="4714415"/>
                <a:ext cx="861676" cy="621799"/>
                <a:chOff x="0" y="-57150"/>
                <a:chExt cx="642379" cy="463550"/>
              </a:xfrm>
            </p:grpSpPr>
            <p:sp>
              <p:nvSpPr>
                <p:cNvPr id="52" name="Freeform 14">
                  <a:extLst>
                    <a:ext uri="{FF2B5EF4-FFF2-40B4-BE49-F238E27FC236}">
                      <a16:creationId xmlns:a16="http://schemas.microsoft.com/office/drawing/2014/main" id="{3B7F45A0-BAC8-C8A9-A304-FD993646D3A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E17020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53" name="TextBox 15">
                  <a:extLst>
                    <a:ext uri="{FF2B5EF4-FFF2-40B4-BE49-F238E27FC236}">
                      <a16:creationId xmlns:a16="http://schemas.microsoft.com/office/drawing/2014/main" id="{43500F1D-C1F1-68BA-6021-FC560395F5E2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51" name="TextBox 16">
                <a:extLst>
                  <a:ext uri="{FF2B5EF4-FFF2-40B4-BE49-F238E27FC236}">
                    <a16:creationId xmlns:a16="http://schemas.microsoft.com/office/drawing/2014/main" id="{596A0C37-07DE-0AC5-2418-03854B068806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01" y="-10158"/>
            <a:ext cx="18298666" cy="10308431"/>
          </a:xfrm>
          <a:custGeom>
            <a:avLst/>
            <a:gdLst/>
            <a:ahLst/>
            <a:cxnLst/>
            <a:rect l="l" t="t" r="r" b="b"/>
            <a:pathLst>
              <a:path w="18298666" h="10308431">
                <a:moveTo>
                  <a:pt x="0" y="0"/>
                </a:moveTo>
                <a:lnTo>
                  <a:pt x="18298665" y="0"/>
                </a:lnTo>
                <a:lnTo>
                  <a:pt x="18298665" y="10308431"/>
                </a:lnTo>
                <a:lnTo>
                  <a:pt x="0" y="10308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01" t="-1510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9144000" y="4480941"/>
            <a:ext cx="7971885" cy="122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5"/>
              </a:lnSpc>
            </a:pPr>
            <a:r>
              <a:rPr lang="en-US" sz="360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Una supply chain </a:t>
            </a:r>
            <a:r>
              <a:rPr lang="en-US" sz="3600" dirty="0" err="1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intelligente</a:t>
            </a:r>
            <a:r>
              <a:rPr lang="en-US" sz="360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 </a:t>
            </a:r>
            <a:r>
              <a:rPr lang="en-US" sz="3600" dirty="0" err="1">
                <a:solidFill>
                  <a:srgbClr val="EE7202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cresce</a:t>
            </a:r>
            <a:r>
              <a:rPr lang="en-US" sz="3600" dirty="0">
                <a:solidFill>
                  <a:srgbClr val="EE7202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 </a:t>
            </a:r>
            <a:r>
              <a:rPr lang="en-US" sz="3600" dirty="0" err="1">
                <a:solidFill>
                  <a:srgbClr val="EE7202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insieme</a:t>
            </a:r>
            <a:r>
              <a:rPr lang="en-US" sz="3600" dirty="0">
                <a:solidFill>
                  <a:srgbClr val="EE7202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 al brand</a:t>
            </a:r>
            <a:r>
              <a:rPr lang="en-US" sz="360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6257925"/>
            <a:ext cx="8429085" cy="121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5"/>
              </a:lnSpc>
            </a:pPr>
            <a:r>
              <a:rPr lang="en-US" sz="360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E continua a </a:t>
            </a:r>
            <a:r>
              <a:rPr lang="en-US" sz="3600" dirty="0" err="1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mettere</a:t>
            </a:r>
            <a:r>
              <a:rPr lang="en-US" sz="360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 il </a:t>
            </a:r>
            <a:r>
              <a:rPr lang="en-US" sz="3600" dirty="0" err="1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cliente</a:t>
            </a:r>
            <a:r>
              <a:rPr lang="en-US" sz="360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 al </a:t>
            </a:r>
            <a:r>
              <a:rPr lang="en-US" sz="3600" dirty="0" err="1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centro</a:t>
            </a:r>
            <a:r>
              <a:rPr lang="en-US" sz="360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, </a:t>
            </a:r>
            <a:r>
              <a:rPr lang="en-US" sz="3600" dirty="0" err="1">
                <a:solidFill>
                  <a:srgbClr val="EE7202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anche</a:t>
            </a:r>
            <a:r>
              <a:rPr lang="en-US" sz="3600" dirty="0">
                <a:solidFill>
                  <a:srgbClr val="EE7202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 dopo </a:t>
            </a:r>
            <a:r>
              <a:rPr lang="en-US" sz="3600" dirty="0" err="1">
                <a:solidFill>
                  <a:srgbClr val="EE7202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l’acquisto</a:t>
            </a:r>
            <a:r>
              <a:rPr lang="en-US" sz="360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13129943" y="8174734"/>
            <a:ext cx="3443557" cy="1188939"/>
          </a:xfrm>
          <a:custGeom>
            <a:avLst/>
            <a:gdLst/>
            <a:ahLst/>
            <a:cxnLst/>
            <a:rect l="l" t="t" r="r" b="b"/>
            <a:pathLst>
              <a:path w="3443557" h="1188939">
                <a:moveTo>
                  <a:pt x="0" y="0"/>
                </a:moveTo>
                <a:lnTo>
                  <a:pt x="3443557" y="0"/>
                </a:lnTo>
                <a:lnTo>
                  <a:pt x="3443557" y="1188939"/>
                </a:lnTo>
                <a:lnTo>
                  <a:pt x="0" y="1188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19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" y="0"/>
            <a:ext cx="18339155" cy="10287000"/>
          </a:xfrm>
          <a:custGeom>
            <a:avLst/>
            <a:gdLst/>
            <a:ahLst/>
            <a:cxnLst/>
            <a:rect l="l" t="t" r="r" b="b"/>
            <a:pathLst>
              <a:path w="18339155" h="10287000">
                <a:moveTo>
                  <a:pt x="0" y="0"/>
                </a:moveTo>
                <a:lnTo>
                  <a:pt x="18339155" y="0"/>
                </a:lnTo>
                <a:lnTo>
                  <a:pt x="183391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355" r="-207" b="-3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5400000">
            <a:off x="5588253" y="-2412747"/>
            <a:ext cx="10243156" cy="15156337"/>
          </a:xfrm>
          <a:custGeom>
            <a:avLst/>
            <a:gdLst/>
            <a:ahLst/>
            <a:cxnLst/>
            <a:rect l="l" t="t" r="r" b="b"/>
            <a:pathLst>
              <a:path w="10243156" h="15156337">
                <a:moveTo>
                  <a:pt x="0" y="0"/>
                </a:moveTo>
                <a:lnTo>
                  <a:pt x="10243156" y="0"/>
                </a:lnTo>
                <a:lnTo>
                  <a:pt x="10243156" y="15156338"/>
                </a:lnTo>
                <a:lnTo>
                  <a:pt x="0" y="15156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7513" r="-40011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1085076" y="3205670"/>
            <a:ext cx="16117848" cy="106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6"/>
              </a:lnSpc>
            </a:pPr>
            <a:r>
              <a:rPr lang="en-US" sz="66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Oggi il </a:t>
            </a:r>
            <a:r>
              <a:rPr lang="en-US" sz="6600" b="1" spc="-15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consumatore</a:t>
            </a:r>
            <a:r>
              <a:rPr lang="en-US" sz="66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 </a:t>
            </a:r>
            <a:r>
              <a:rPr lang="en-US" sz="6600" b="1" spc="-150" dirty="0">
                <a:solidFill>
                  <a:srgbClr val="E1702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non </a:t>
            </a:r>
            <a:r>
              <a:rPr lang="en-US" sz="6600" b="1" spc="-150" dirty="0" err="1">
                <a:solidFill>
                  <a:srgbClr val="E1702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perdona</a:t>
            </a:r>
            <a:r>
              <a:rPr lang="en-US" sz="66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5233" y="4804410"/>
            <a:ext cx="16257535" cy="93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6"/>
              </a:lnSpc>
            </a:pPr>
            <a:r>
              <a:rPr lang="en-US" sz="6000" b="1" spc="-15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Vuole</a:t>
            </a:r>
            <a:r>
              <a:rPr lang="en-US" sz="60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 </a:t>
            </a:r>
            <a:r>
              <a:rPr lang="en-US" sz="6000" b="1" spc="-150" dirty="0" err="1">
                <a:solidFill>
                  <a:srgbClr val="E1702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velocità</a:t>
            </a:r>
            <a:r>
              <a:rPr lang="en-US" sz="60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, </a:t>
            </a:r>
            <a:r>
              <a:rPr lang="en-US" sz="6000" b="1" spc="-150" dirty="0" err="1">
                <a:solidFill>
                  <a:srgbClr val="E1702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semplicità</a:t>
            </a:r>
            <a:r>
              <a:rPr lang="en-US" sz="60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, </a:t>
            </a:r>
            <a:r>
              <a:rPr lang="en-US" sz="6000" b="1" spc="-150" dirty="0" err="1">
                <a:solidFill>
                  <a:srgbClr val="E1702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trasparenza</a:t>
            </a:r>
            <a:r>
              <a:rPr lang="en-US" sz="60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89765" y="6742905"/>
            <a:ext cx="6508470" cy="145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08"/>
              </a:lnSpc>
            </a:pPr>
            <a:r>
              <a:rPr lang="en-US" sz="9600" b="1" spc="-15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Ovunque</a:t>
            </a:r>
            <a:r>
              <a:rPr lang="en-US" sz="96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8288000" cy="10325100"/>
            <a:chOff x="0" y="0"/>
            <a:chExt cx="1448000" cy="812800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-1294380">
              <a:off x="-98711" y="-237736"/>
              <a:ext cx="1645422" cy="1288273"/>
            </a:xfrm>
            <a:custGeom>
              <a:avLst/>
              <a:gdLst/>
              <a:ahLst/>
              <a:cxnLst/>
              <a:rect l="l" t="t" r="r" b="b"/>
              <a:pathLst>
                <a:path w="1645422" h="1288273">
                  <a:moveTo>
                    <a:pt x="298855" y="0"/>
                  </a:moveTo>
                  <a:lnTo>
                    <a:pt x="1645422" y="532409"/>
                  </a:lnTo>
                  <a:lnTo>
                    <a:pt x="1346567" y="1288272"/>
                  </a:lnTo>
                  <a:lnTo>
                    <a:pt x="0" y="755863"/>
                  </a:lnTo>
                  <a:close/>
                </a:path>
              </a:pathLst>
            </a:custGeom>
            <a:blipFill>
              <a:blip r:embed="rId2"/>
              <a:stretch>
                <a:fillRect t="-3400" b="-3400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2295929" y="-2402164"/>
            <a:ext cx="10287000" cy="14878858"/>
          </a:xfrm>
          <a:custGeom>
            <a:avLst/>
            <a:gdLst/>
            <a:ahLst/>
            <a:cxnLst/>
            <a:rect l="l" t="t" r="r" b="b"/>
            <a:pathLst>
              <a:path w="10287000" h="14878858">
                <a:moveTo>
                  <a:pt x="0" y="0"/>
                </a:moveTo>
                <a:lnTo>
                  <a:pt x="10287000" y="0"/>
                </a:lnTo>
                <a:lnTo>
                  <a:pt x="10287000" y="14878858"/>
                </a:lnTo>
                <a:lnTo>
                  <a:pt x="0" y="14878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511" t="-499" r="-158907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629900" y="825510"/>
            <a:ext cx="5219702" cy="5219710"/>
            <a:chOff x="0" y="0"/>
            <a:chExt cx="6959600" cy="69596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59600" cy="6959600"/>
            </a:xfrm>
            <a:custGeom>
              <a:avLst/>
              <a:gdLst/>
              <a:ahLst/>
              <a:cxnLst/>
              <a:rect l="l" t="t" r="r" b="b"/>
              <a:pathLst>
                <a:path w="6959600" h="6959600">
                  <a:moveTo>
                    <a:pt x="3479800" y="6959600"/>
                  </a:moveTo>
                  <a:cubicBezTo>
                    <a:pt x="5401691" y="6959600"/>
                    <a:pt x="6959600" y="5401691"/>
                    <a:pt x="6959600" y="3479800"/>
                  </a:cubicBezTo>
                  <a:cubicBezTo>
                    <a:pt x="6959600" y="1557909"/>
                    <a:pt x="5401691" y="0"/>
                    <a:pt x="3479800" y="0"/>
                  </a:cubicBezTo>
                  <a:cubicBezTo>
                    <a:pt x="1557909" y="0"/>
                    <a:pt x="0" y="1557909"/>
                    <a:pt x="0" y="3479800"/>
                  </a:cubicBezTo>
                  <a:cubicBezTo>
                    <a:pt x="0" y="5401691"/>
                    <a:pt x="1557909" y="6959600"/>
                    <a:pt x="3479800" y="695960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629900" y="825525"/>
            <a:ext cx="5219702" cy="5219702"/>
            <a:chOff x="0" y="0"/>
            <a:chExt cx="6959603" cy="695960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959603" cy="6959603"/>
              <a:chOff x="0" y="0"/>
              <a:chExt cx="9279471" cy="92794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279509" cy="9279509"/>
              </a:xfrm>
              <a:custGeom>
                <a:avLst/>
                <a:gdLst/>
                <a:ahLst/>
                <a:cxnLst/>
                <a:rect l="l" t="t" r="r" b="b"/>
                <a:pathLst>
                  <a:path w="9279509" h="9279509">
                    <a:moveTo>
                      <a:pt x="4639691" y="0"/>
                    </a:moveTo>
                    <a:cubicBezTo>
                      <a:pt x="2077212" y="0"/>
                      <a:pt x="0" y="2077339"/>
                      <a:pt x="0" y="4639691"/>
                    </a:cubicBezTo>
                    <a:cubicBezTo>
                      <a:pt x="0" y="7202043"/>
                      <a:pt x="2077212" y="9279509"/>
                      <a:pt x="4639691" y="9279509"/>
                    </a:cubicBezTo>
                    <a:cubicBezTo>
                      <a:pt x="7202170" y="9279509"/>
                      <a:pt x="9279509" y="7202170"/>
                      <a:pt x="9279509" y="4639691"/>
                    </a:cubicBezTo>
                    <a:cubicBezTo>
                      <a:pt x="9279509" y="2077212"/>
                      <a:pt x="7202297" y="0"/>
                      <a:pt x="4639691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9" t="-140" r="-40" b="-151"/>
                </a:stretch>
              </a:blipFill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767401" y="2833535"/>
              <a:ext cx="5424802" cy="1562519"/>
            </a:xfrm>
            <a:custGeom>
              <a:avLst/>
              <a:gdLst/>
              <a:ahLst/>
              <a:cxnLst/>
              <a:rect l="l" t="t" r="r" b="b"/>
              <a:pathLst>
                <a:path w="5424802" h="1562519">
                  <a:moveTo>
                    <a:pt x="0" y="0"/>
                  </a:moveTo>
                  <a:lnTo>
                    <a:pt x="5424802" y="0"/>
                  </a:lnTo>
                  <a:lnTo>
                    <a:pt x="5424802" y="1562519"/>
                  </a:lnTo>
                  <a:lnTo>
                    <a:pt x="0" y="1562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BCAD91FF-7BBC-ADC1-02A1-A9E54642AF9D}"/>
              </a:ext>
            </a:extLst>
          </p:cNvPr>
          <p:cNvGrpSpPr/>
          <p:nvPr/>
        </p:nvGrpSpPr>
        <p:grpSpPr>
          <a:xfrm>
            <a:off x="1022656" y="4762500"/>
            <a:ext cx="9859815" cy="958197"/>
            <a:chOff x="1022656" y="4762500"/>
            <a:chExt cx="9859815" cy="958197"/>
          </a:xfrm>
        </p:grpSpPr>
        <p:sp>
          <p:nvSpPr>
            <p:cNvPr id="12" name="TextBox 12"/>
            <p:cNvSpPr txBox="1"/>
            <p:nvPr/>
          </p:nvSpPr>
          <p:spPr>
            <a:xfrm>
              <a:off x="2119143" y="4762500"/>
              <a:ext cx="8763328" cy="9581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Agili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come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un’azienda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tech, solidi come un </a:t>
              </a:r>
            </a:p>
            <a:p>
              <a:pPr algn="l">
                <a:lnSpc>
                  <a:spcPts val="3782"/>
                </a:lnSpc>
              </a:pP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colosso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della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logistica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</a:p>
          </p:txBody>
        </p: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7CE1D6FC-2EF4-FE51-793F-7C0851AC8851}"/>
                </a:ext>
              </a:extLst>
            </p:cNvPr>
            <p:cNvGrpSpPr/>
            <p:nvPr/>
          </p:nvGrpSpPr>
          <p:grpSpPr>
            <a:xfrm>
              <a:off x="1022656" y="4762500"/>
              <a:ext cx="861676" cy="573713"/>
              <a:chOff x="1028700" y="4762500"/>
              <a:chExt cx="861676" cy="573713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16" name="TextBox 16"/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sp>
        <p:nvSpPr>
          <p:cNvPr id="33" name="TextBox 33"/>
          <p:cNvSpPr txBox="1"/>
          <p:nvPr/>
        </p:nvSpPr>
        <p:spPr>
          <a:xfrm>
            <a:off x="1159081" y="7506050"/>
            <a:ext cx="861676" cy="6217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79"/>
              </a:lnSpc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1273354" y="7579335"/>
            <a:ext cx="372368" cy="50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rPr>
              <a:t>→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992070" y="3395251"/>
            <a:ext cx="76252" cy="84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4"/>
              </a:lnSpc>
            </a:pPr>
            <a:r>
              <a:rPr lang="en-US" sz="3049">
                <a:solidFill>
                  <a:srgbClr val="70707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8700" y="2235949"/>
            <a:ext cx="7984919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T-DATA È LA DIVISIONE E-COMMERCE DEL GRUPPO TRANSMEC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959599"/>
            <a:ext cx="4583430" cy="104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Chi </a:t>
            </a:r>
            <a:r>
              <a:rPr lang="en-US" sz="6000" b="1" spc="-15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siamo</a:t>
            </a:r>
            <a:endParaRPr lang="en-US" sz="6000" b="1" spc="-15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false 1"/>
              <a:sym typeface="false 1"/>
            </a:endParaRPr>
          </a:p>
        </p:txBody>
      </p: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5AFE5420-2C09-7278-CC7F-C979FAC11F48}"/>
              </a:ext>
            </a:extLst>
          </p:cNvPr>
          <p:cNvGrpSpPr/>
          <p:nvPr/>
        </p:nvGrpSpPr>
        <p:grpSpPr>
          <a:xfrm>
            <a:off x="1022656" y="5999035"/>
            <a:ext cx="7608080" cy="619092"/>
            <a:chOff x="1022656" y="5999035"/>
            <a:chExt cx="7608080" cy="619092"/>
          </a:xfrm>
        </p:grpSpPr>
        <p:sp>
          <p:nvSpPr>
            <p:cNvPr id="22" name="TextBox 22"/>
            <p:cNvSpPr txBox="1"/>
            <p:nvPr/>
          </p:nvSpPr>
          <p:spPr>
            <a:xfrm>
              <a:off x="2119143" y="5999035"/>
              <a:ext cx="6511593" cy="4976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28"/>
                </a:lnSpc>
              </a:pP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Operiamo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nell’e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-commerce dal 2020 </a:t>
              </a:r>
            </a:p>
          </p:txBody>
        </p: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CB4341B5-A96A-A969-5964-AF3CD7006838}"/>
                </a:ext>
              </a:extLst>
            </p:cNvPr>
            <p:cNvGrpSpPr/>
            <p:nvPr/>
          </p:nvGrpSpPr>
          <p:grpSpPr>
            <a:xfrm>
              <a:off x="1022656" y="6044414"/>
              <a:ext cx="861676" cy="573713"/>
              <a:chOff x="1028700" y="4762500"/>
              <a:chExt cx="861676" cy="573713"/>
            </a:xfrm>
          </p:grpSpPr>
          <p:grpSp>
            <p:nvGrpSpPr>
              <p:cNvPr id="45" name="Group 13">
                <a:extLst>
                  <a:ext uri="{FF2B5EF4-FFF2-40B4-BE49-F238E27FC236}">
                    <a16:creationId xmlns:a16="http://schemas.microsoft.com/office/drawing/2014/main" id="{503AB2A3-F767-FA83-BACA-0176FEA099FE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7" name="Freeform 14">
                  <a:extLst>
                    <a:ext uri="{FF2B5EF4-FFF2-40B4-BE49-F238E27FC236}">
                      <a16:creationId xmlns:a16="http://schemas.microsoft.com/office/drawing/2014/main" id="{5868B028-F39D-26C4-82AF-F72892E32B7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8" name="TextBox 15">
                  <a:extLst>
                    <a:ext uri="{FF2B5EF4-FFF2-40B4-BE49-F238E27FC236}">
                      <a16:creationId xmlns:a16="http://schemas.microsoft.com/office/drawing/2014/main" id="{CCC6BA0C-AA71-2721-6778-31941E5BDC71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6" name="TextBox 16">
                <a:extLst>
                  <a:ext uri="{FF2B5EF4-FFF2-40B4-BE49-F238E27FC236}">
                    <a16:creationId xmlns:a16="http://schemas.microsoft.com/office/drawing/2014/main" id="{0D5928BA-E920-D826-E138-FB1709300704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399DA13B-ED01-0400-E3B3-FBF7EF4B892A}"/>
              </a:ext>
            </a:extLst>
          </p:cNvPr>
          <p:cNvGrpSpPr/>
          <p:nvPr/>
        </p:nvGrpSpPr>
        <p:grpSpPr>
          <a:xfrm>
            <a:off x="1022656" y="6767611"/>
            <a:ext cx="8829163" cy="614027"/>
            <a:chOff x="1022656" y="6767611"/>
            <a:chExt cx="8829163" cy="614027"/>
          </a:xfrm>
        </p:grpSpPr>
        <p:sp>
          <p:nvSpPr>
            <p:cNvPr id="24" name="TextBox 24"/>
            <p:cNvSpPr txBox="1"/>
            <p:nvPr/>
          </p:nvSpPr>
          <p:spPr>
            <a:xfrm>
              <a:off x="2119143" y="6767611"/>
              <a:ext cx="7732676" cy="4976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28"/>
                </a:lnSpc>
              </a:pP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Affidabilità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riconosciuta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da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grandi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brand</a:t>
              </a:r>
            </a:p>
          </p:txBody>
        </p:sp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B36A8709-964D-C30D-4C85-528D8AD27C36}"/>
                </a:ext>
              </a:extLst>
            </p:cNvPr>
            <p:cNvGrpSpPr/>
            <p:nvPr/>
          </p:nvGrpSpPr>
          <p:grpSpPr>
            <a:xfrm>
              <a:off x="1022656" y="6807925"/>
              <a:ext cx="861676" cy="573713"/>
              <a:chOff x="1028700" y="4762500"/>
              <a:chExt cx="861676" cy="573713"/>
            </a:xfrm>
          </p:grpSpPr>
          <p:grpSp>
            <p:nvGrpSpPr>
              <p:cNvPr id="50" name="Group 13">
                <a:extLst>
                  <a:ext uri="{FF2B5EF4-FFF2-40B4-BE49-F238E27FC236}">
                    <a16:creationId xmlns:a16="http://schemas.microsoft.com/office/drawing/2014/main" id="{F5218973-3737-3E00-17CC-1D3755B8B0DE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52" name="Freeform 14">
                  <a:extLst>
                    <a:ext uri="{FF2B5EF4-FFF2-40B4-BE49-F238E27FC236}">
                      <a16:creationId xmlns:a16="http://schemas.microsoft.com/office/drawing/2014/main" id="{82970EA8-DE70-EC69-D01A-D6197AEBBE7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53" name="TextBox 15">
                  <a:extLst>
                    <a:ext uri="{FF2B5EF4-FFF2-40B4-BE49-F238E27FC236}">
                      <a16:creationId xmlns:a16="http://schemas.microsoft.com/office/drawing/2014/main" id="{3C138968-9092-C668-CFBE-B9391C208436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51" name="TextBox 16">
                <a:extLst>
                  <a:ext uri="{FF2B5EF4-FFF2-40B4-BE49-F238E27FC236}">
                    <a16:creationId xmlns:a16="http://schemas.microsoft.com/office/drawing/2014/main" id="{FD273B60-6131-0EE9-912D-A5805811C5E0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64699098-448C-91F3-C78A-415D05A40FEF}"/>
              </a:ext>
            </a:extLst>
          </p:cNvPr>
          <p:cNvGrpSpPr/>
          <p:nvPr/>
        </p:nvGrpSpPr>
        <p:grpSpPr>
          <a:xfrm>
            <a:off x="1022656" y="7535805"/>
            <a:ext cx="8752963" cy="573713"/>
            <a:chOff x="1022656" y="7535805"/>
            <a:chExt cx="8752963" cy="573713"/>
          </a:xfrm>
        </p:grpSpPr>
        <p:sp>
          <p:nvSpPr>
            <p:cNvPr id="30" name="TextBox 30"/>
            <p:cNvSpPr txBox="1"/>
            <p:nvPr/>
          </p:nvSpPr>
          <p:spPr>
            <a:xfrm>
              <a:off x="2119143" y="7548139"/>
              <a:ext cx="7656476" cy="4976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28"/>
                </a:lnSpc>
              </a:pP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EU, USA e UK,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nostri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mercati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più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forti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</a:p>
          </p:txBody>
        </p:sp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0BC015D0-25F1-99A6-B88A-AA856D35A08E}"/>
                </a:ext>
              </a:extLst>
            </p:cNvPr>
            <p:cNvGrpSpPr/>
            <p:nvPr/>
          </p:nvGrpSpPr>
          <p:grpSpPr>
            <a:xfrm>
              <a:off x="1022656" y="7535805"/>
              <a:ext cx="861676" cy="573713"/>
              <a:chOff x="1028700" y="4762500"/>
              <a:chExt cx="861676" cy="573713"/>
            </a:xfrm>
          </p:grpSpPr>
          <p:grpSp>
            <p:nvGrpSpPr>
              <p:cNvPr id="55" name="Group 13">
                <a:extLst>
                  <a:ext uri="{FF2B5EF4-FFF2-40B4-BE49-F238E27FC236}">
                    <a16:creationId xmlns:a16="http://schemas.microsoft.com/office/drawing/2014/main" id="{1E75AB03-50ED-1691-D112-85CDFC1B8EE6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57" name="Freeform 14">
                  <a:extLst>
                    <a:ext uri="{FF2B5EF4-FFF2-40B4-BE49-F238E27FC236}">
                      <a16:creationId xmlns:a16="http://schemas.microsoft.com/office/drawing/2014/main" id="{A7B9BB2D-1552-0C37-61E3-62074071880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58" name="TextBox 15">
                  <a:extLst>
                    <a:ext uri="{FF2B5EF4-FFF2-40B4-BE49-F238E27FC236}">
                      <a16:creationId xmlns:a16="http://schemas.microsoft.com/office/drawing/2014/main" id="{CEB2D848-B044-4F76-1BEB-C93790D3F8F3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56" name="TextBox 16">
                <a:extLst>
                  <a:ext uri="{FF2B5EF4-FFF2-40B4-BE49-F238E27FC236}">
                    <a16:creationId xmlns:a16="http://schemas.microsoft.com/office/drawing/2014/main" id="{36986CD3-1DBA-5B1A-E106-D7326BAA4E3E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9742" t="-57869" r="-23201" b="-55912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" name="Freeform 4"/>
          <p:cNvSpPr/>
          <p:nvPr/>
        </p:nvSpPr>
        <p:spPr>
          <a:xfrm rot="-5400000">
            <a:off x="3593090" y="-3593090"/>
            <a:ext cx="10287000" cy="17473181"/>
          </a:xfrm>
          <a:custGeom>
            <a:avLst/>
            <a:gdLst/>
            <a:ahLst/>
            <a:cxnLst/>
            <a:rect l="l" t="t" r="r" b="b"/>
            <a:pathLst>
              <a:path w="10287000" h="17473181">
                <a:moveTo>
                  <a:pt x="0" y="0"/>
                </a:moveTo>
                <a:lnTo>
                  <a:pt x="10287000" y="0"/>
                </a:lnTo>
                <a:lnTo>
                  <a:pt x="10287000" y="17473180"/>
                </a:lnTo>
                <a:lnTo>
                  <a:pt x="0" y="17473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165" t="-499" r="-195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1028700" y="3710255"/>
            <a:ext cx="15839605" cy="2340394"/>
            <a:chOff x="0" y="0"/>
            <a:chExt cx="21119474" cy="3120525"/>
          </a:xfrm>
        </p:grpSpPr>
        <p:sp>
          <p:nvSpPr>
            <p:cNvPr id="8" name="TextBox 8"/>
            <p:cNvSpPr txBox="1"/>
            <p:nvPr/>
          </p:nvSpPr>
          <p:spPr>
            <a:xfrm>
              <a:off x="0" y="126884"/>
              <a:ext cx="1148901" cy="82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26205" y="174904"/>
              <a:ext cx="496491" cy="64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endParaRP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5530798" y="0"/>
              <a:ext cx="5588676" cy="3120525"/>
              <a:chOff x="0" y="0"/>
              <a:chExt cx="1103936" cy="61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03936" cy="616400"/>
              </a:xfrm>
              <a:custGeom>
                <a:avLst/>
                <a:gdLst/>
                <a:ahLst/>
                <a:cxnLst/>
                <a:rect l="l" t="t" r="r" b="b"/>
                <a:pathLst>
                  <a:path w="1103936" h="616400">
                    <a:moveTo>
                      <a:pt x="94200" y="0"/>
                    </a:moveTo>
                    <a:lnTo>
                      <a:pt x="1009737" y="0"/>
                    </a:lnTo>
                    <a:cubicBezTo>
                      <a:pt x="1061761" y="0"/>
                      <a:pt x="1103936" y="42175"/>
                      <a:pt x="1103936" y="94200"/>
                    </a:cubicBezTo>
                    <a:lnTo>
                      <a:pt x="1103936" y="522200"/>
                    </a:lnTo>
                    <a:cubicBezTo>
                      <a:pt x="1103936" y="574225"/>
                      <a:pt x="1061761" y="616400"/>
                      <a:pt x="1009737" y="616400"/>
                    </a:cubicBezTo>
                    <a:lnTo>
                      <a:pt x="94200" y="616400"/>
                    </a:lnTo>
                    <a:cubicBezTo>
                      <a:pt x="42175" y="616400"/>
                      <a:pt x="0" y="574225"/>
                      <a:pt x="0" y="522200"/>
                    </a:cubicBezTo>
                    <a:lnTo>
                      <a:pt x="0" y="94200"/>
                    </a:lnTo>
                    <a:cubicBezTo>
                      <a:pt x="0" y="42175"/>
                      <a:pt x="42175" y="0"/>
                      <a:pt x="94200" y="0"/>
                    </a:cubicBezTo>
                    <a:close/>
                  </a:path>
                </a:pathLst>
              </a:custGeom>
              <a:solidFill>
                <a:srgbClr val="E1702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1103936" cy="67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469221" y="326881"/>
              <a:ext cx="11514042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9"/>
                </a:lnSpc>
              </a:pP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I </a:t>
              </a:r>
              <a:r>
                <a:rPr lang="en-US" sz="2800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picchi</a:t>
              </a: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non </a:t>
              </a:r>
              <a:r>
                <a:rPr lang="en-US" sz="2800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sono</a:t>
              </a: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</a:t>
              </a:r>
              <a:r>
                <a:rPr lang="en-US" sz="2800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eccezioni</a:t>
              </a: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, </a:t>
              </a:r>
              <a:r>
                <a:rPr lang="en-US" sz="2800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sono</a:t>
              </a: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la </a:t>
              </a:r>
              <a:r>
                <a:rPr lang="en-US" sz="2800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normalità</a:t>
              </a:r>
              <a:endParaRPr lang="en-US" sz="2800" b="1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69221" y="983471"/>
              <a:ext cx="10669959" cy="498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Capsule, </a:t>
              </a:r>
              <a:r>
                <a:rPr lang="en-US" sz="2499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saldi</a:t>
              </a:r>
              <a:r>
                <a:rPr lang="en-US" sz="2499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, Black Friday, </a:t>
              </a:r>
              <a:r>
                <a:rPr lang="en-US" sz="2499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stagionalità</a:t>
              </a:r>
              <a:r>
                <a:rPr lang="en-US" sz="2499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, </a:t>
              </a:r>
              <a:r>
                <a:rPr lang="en-US" sz="2499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promozioni</a:t>
              </a:r>
              <a:r>
                <a:rPr lang="en-US" sz="2499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...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69220" y="2280738"/>
              <a:ext cx="12975151" cy="4989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La supply chain </a:t>
              </a:r>
              <a:r>
                <a:rPr lang="en-US" sz="2499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deve</a:t>
              </a:r>
              <a:r>
                <a:rPr lang="en-US" sz="2499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</a:t>
              </a:r>
              <a:r>
                <a:rPr lang="en-US" sz="2499" b="1" spc="-150" dirty="0" err="1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espandersi</a:t>
              </a:r>
              <a:r>
                <a:rPr lang="en-US" sz="2499" b="1" spc="-150" dirty="0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e </a:t>
              </a:r>
              <a:r>
                <a:rPr lang="en-US" sz="2499" b="1" spc="-150" dirty="0" err="1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contrarsi</a:t>
              </a:r>
              <a:r>
                <a:rPr lang="en-US" sz="2499" b="1" spc="-150" dirty="0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in tempo </a:t>
              </a:r>
              <a:r>
                <a:rPr lang="en-US" sz="2499" b="1" spc="-150" dirty="0" err="1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reale</a:t>
              </a:r>
              <a:endParaRPr lang="en-US" sz="2499" b="1" spc="-150" dirty="0">
                <a:solidFill>
                  <a:srgbClr val="E1702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 rot="5400000">
              <a:off x="6900823" y="1564618"/>
              <a:ext cx="539712" cy="733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13"/>
                </a:lnSpc>
                <a:spcBef>
                  <a:spcPct val="0"/>
                </a:spcBef>
              </a:pPr>
              <a:r>
                <a:rPr lang="en-US" sz="3152" dirty="0">
                  <a:solidFill>
                    <a:srgbClr val="000000"/>
                  </a:solidFill>
                  <a:latin typeface="+mj-lt"/>
                  <a:ea typeface="Satoshi"/>
                  <a:cs typeface="Satoshi"/>
                  <a:sym typeface="Satoshi"/>
                </a:rPr>
                <a:t>→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567089" y="441604"/>
              <a:ext cx="5516093" cy="2189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9"/>
                </a:lnSpc>
              </a:pPr>
              <a:r>
                <a:rPr lang="en-US" sz="2499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AUTOMAZIONE </a:t>
              </a:r>
            </a:p>
            <a:p>
              <a:pPr algn="ctr">
                <a:lnSpc>
                  <a:spcPts val="3249"/>
                </a:lnSpc>
              </a:pPr>
              <a:r>
                <a:rPr lang="en-US" sz="2499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= </a:t>
              </a:r>
            </a:p>
            <a:p>
              <a:pPr algn="ctr">
                <a:lnSpc>
                  <a:spcPts val="3249"/>
                </a:lnSpc>
              </a:pPr>
              <a:r>
                <a:rPr lang="en-US" sz="2499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ARMA PER REGGERE IL RITMO DEL MERCATO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28700" y="971550"/>
            <a:ext cx="5210413" cy="104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Il post click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8700" y="2247900"/>
            <a:ext cx="854240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LA NUOVA DIFFERENZIAZIONE NEL FASHION D2C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FF758822-90E9-7589-3BAE-399DA3967D92}"/>
              </a:ext>
            </a:extLst>
          </p:cNvPr>
          <p:cNvGrpSpPr/>
          <p:nvPr/>
        </p:nvGrpSpPr>
        <p:grpSpPr>
          <a:xfrm>
            <a:off x="1059795" y="3851285"/>
            <a:ext cx="861676" cy="573713"/>
            <a:chOff x="1028700" y="4762500"/>
            <a:chExt cx="861676" cy="573713"/>
          </a:xfrm>
        </p:grpSpPr>
        <p:grpSp>
          <p:nvGrpSpPr>
            <p:cNvPr id="35" name="Group 13">
              <a:extLst>
                <a:ext uri="{FF2B5EF4-FFF2-40B4-BE49-F238E27FC236}">
                  <a16:creationId xmlns:a16="http://schemas.microsoft.com/office/drawing/2014/main" id="{96BB90B1-527C-CA67-294A-13BD87B0F8AA}"/>
                </a:ext>
              </a:extLst>
            </p:cNvPr>
            <p:cNvGrpSpPr/>
            <p:nvPr/>
          </p:nvGrpSpPr>
          <p:grpSpPr>
            <a:xfrm>
              <a:off x="1028700" y="4791075"/>
              <a:ext cx="861676" cy="545138"/>
              <a:chOff x="0" y="0"/>
              <a:chExt cx="642379" cy="406400"/>
            </a:xfrm>
          </p:grpSpPr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305D43C0-8262-83A9-9BB9-2669D737656C}"/>
                  </a:ext>
                </a:extLst>
              </p:cNvPr>
              <p:cNvSpPr/>
              <p:nvPr/>
            </p:nvSpPr>
            <p:spPr>
              <a:xfrm>
                <a:off x="0" y="0"/>
                <a:ext cx="64237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42379" h="406400">
                    <a:moveTo>
                      <a:pt x="439179" y="0"/>
                    </a:moveTo>
                    <a:cubicBezTo>
                      <a:pt x="551403" y="0"/>
                      <a:pt x="642379" y="90976"/>
                      <a:pt x="642379" y="203200"/>
                    </a:cubicBezTo>
                    <a:cubicBezTo>
                      <a:pt x="642379" y="315424"/>
                      <a:pt x="551403" y="406400"/>
                      <a:pt x="43917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40404"/>
              </a:solidFill>
            </p:spPr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38" name="TextBox 15">
                <a:extLst>
                  <a:ext uri="{FF2B5EF4-FFF2-40B4-BE49-F238E27FC236}">
                    <a16:creationId xmlns:a16="http://schemas.microsoft.com/office/drawing/2014/main" id="{44CE4133-801D-ABDD-B62A-542B901129BF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42379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 b="1"/>
              </a:p>
            </p:txBody>
          </p:sp>
        </p:grp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B1AC04CF-D29E-EB6F-5B5E-B30944D48E47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dirty="0">
                  <a:solidFill>
                    <a:srgbClr val="FFFFFF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21BC64B8-D35B-7D54-A699-7F698F343AB5}"/>
              </a:ext>
            </a:extLst>
          </p:cNvPr>
          <p:cNvGrpSpPr/>
          <p:nvPr/>
        </p:nvGrpSpPr>
        <p:grpSpPr>
          <a:xfrm>
            <a:off x="1028700" y="6519029"/>
            <a:ext cx="16230600" cy="2890379"/>
            <a:chOff x="1028700" y="6519029"/>
            <a:chExt cx="16230600" cy="2890379"/>
          </a:xfrm>
        </p:grpSpPr>
        <p:grpSp>
          <p:nvGrpSpPr>
            <p:cNvPr id="18" name="Group 18"/>
            <p:cNvGrpSpPr/>
            <p:nvPr/>
          </p:nvGrpSpPr>
          <p:grpSpPr>
            <a:xfrm>
              <a:off x="1028700" y="6519029"/>
              <a:ext cx="16230600" cy="2890379"/>
              <a:chOff x="0" y="12700"/>
              <a:chExt cx="21640800" cy="3853840"/>
            </a:xfrm>
          </p:grpSpPr>
          <p:sp>
            <p:nvSpPr>
              <p:cNvPr id="19" name="TextBox 19"/>
              <p:cNvSpPr txBox="1"/>
              <p:nvPr/>
            </p:nvSpPr>
            <p:spPr>
              <a:xfrm rot="5400000">
                <a:off x="6900823" y="2110564"/>
                <a:ext cx="539712" cy="73399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413"/>
                  </a:lnSpc>
                  <a:spcBef>
                    <a:spcPct val="0"/>
                  </a:spcBef>
                </a:pPr>
                <a:r>
                  <a:rPr lang="en-US" sz="3152" dirty="0">
                    <a:solidFill>
                      <a:srgbClr val="000000"/>
                    </a:solidFill>
                    <a:latin typeface="+mj-lt"/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683476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326205" y="731498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469223" y="883473"/>
                <a:ext cx="11514043" cy="5471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209"/>
                  </a:lnSpc>
                </a:pP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Velocità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e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precisione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sono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parte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del brand</a:t>
                </a: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469223" y="1535662"/>
                <a:ext cx="11514043" cy="49894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249"/>
                  </a:lnSpc>
                </a:pPr>
                <a:r>
                  <a:rPr lang="en-US" sz="2499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Il </a:t>
                </a:r>
                <a:r>
                  <a:rPr lang="en-US" sz="2499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cliente</a:t>
                </a:r>
                <a:r>
                  <a:rPr lang="en-US" sz="2499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</a:t>
                </a:r>
                <a:r>
                  <a:rPr lang="en-US" sz="2499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confronta</a:t>
                </a:r>
                <a:r>
                  <a:rPr lang="en-US" sz="2499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</a:t>
                </a:r>
                <a:r>
                  <a:rPr lang="en-US" sz="2499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i</a:t>
                </a:r>
                <a:r>
                  <a:rPr lang="en-US" sz="2499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tempi con </a:t>
                </a:r>
                <a:r>
                  <a:rPr lang="en-US" sz="2499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i</a:t>
                </a:r>
                <a:r>
                  <a:rPr lang="en-US" sz="2499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</a:t>
                </a:r>
                <a:r>
                  <a:rPr lang="en-US" sz="2499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migliori</a:t>
                </a:r>
                <a:r>
                  <a:rPr lang="en-US" sz="2499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benchmark del retail</a:t>
                </a: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1469223" y="2820441"/>
                <a:ext cx="14460671" cy="104609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249"/>
                  </a:lnSpc>
                </a:pPr>
                <a:r>
                  <a:rPr lang="en-US" sz="2499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Ritardi</a:t>
                </a:r>
                <a:r>
                  <a:rPr lang="en-US" sz="2499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o </a:t>
                </a:r>
                <a:r>
                  <a:rPr lang="en-US" sz="2499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mancate</a:t>
                </a:r>
                <a:r>
                  <a:rPr lang="en-US" sz="2499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</a:t>
                </a:r>
                <a:r>
                  <a:rPr lang="en-US" sz="2499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consegne</a:t>
                </a:r>
                <a:r>
                  <a:rPr lang="en-US" sz="2499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= </a:t>
                </a:r>
                <a:r>
                  <a:rPr lang="en-US" sz="2499" b="1" spc="-150" dirty="0" err="1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impatto</a:t>
                </a:r>
                <a:r>
                  <a:rPr lang="en-US" sz="2499" b="1" spc="-150" dirty="0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</a:t>
                </a:r>
                <a:r>
                  <a:rPr lang="en-US" sz="2499" b="1" spc="-150" dirty="0" err="1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sul</a:t>
                </a:r>
                <a:r>
                  <a:rPr lang="en-US" sz="2499" b="1" spc="-150" dirty="0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sentiment e </a:t>
                </a:r>
              </a:p>
              <a:p>
                <a:pPr algn="l">
                  <a:lnSpc>
                    <a:spcPts val="3249"/>
                  </a:lnSpc>
                </a:pPr>
                <a:r>
                  <a:rPr lang="en-US" sz="2499" b="1" spc="-150" dirty="0" err="1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sulle</a:t>
                </a:r>
                <a:r>
                  <a:rPr lang="en-US" sz="2499" b="1" spc="-150" dirty="0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</a:t>
                </a:r>
                <a:r>
                  <a:rPr lang="en-US" sz="2499" b="1" spc="-150" dirty="0" err="1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recensioni</a:t>
                </a:r>
                <a:endParaRPr lang="en-US" sz="2499" b="1" spc="-150" dirty="0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endParaRPr>
              </a:p>
            </p:txBody>
          </p:sp>
          <p:grpSp>
            <p:nvGrpSpPr>
              <p:cNvPr id="27" name="Group 27"/>
              <p:cNvGrpSpPr/>
              <p:nvPr/>
            </p:nvGrpSpPr>
            <p:grpSpPr>
              <a:xfrm>
                <a:off x="15530798" y="544537"/>
                <a:ext cx="5588676" cy="3120525"/>
                <a:chOff x="0" y="0"/>
                <a:chExt cx="1103936" cy="616400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1103936" cy="6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36" h="616400">
                      <a:moveTo>
                        <a:pt x="94200" y="0"/>
                      </a:moveTo>
                      <a:lnTo>
                        <a:pt x="1009737" y="0"/>
                      </a:lnTo>
                      <a:cubicBezTo>
                        <a:pt x="1061761" y="0"/>
                        <a:pt x="1103936" y="42175"/>
                        <a:pt x="1103936" y="94200"/>
                      </a:cubicBezTo>
                      <a:lnTo>
                        <a:pt x="1103936" y="522200"/>
                      </a:lnTo>
                      <a:cubicBezTo>
                        <a:pt x="1103936" y="574225"/>
                        <a:pt x="1061761" y="616400"/>
                        <a:pt x="1009737" y="616400"/>
                      </a:cubicBezTo>
                      <a:lnTo>
                        <a:pt x="94200" y="616400"/>
                      </a:lnTo>
                      <a:cubicBezTo>
                        <a:pt x="42175" y="616400"/>
                        <a:pt x="0" y="574225"/>
                        <a:pt x="0" y="522200"/>
                      </a:cubicBezTo>
                      <a:lnTo>
                        <a:pt x="0" y="94200"/>
                      </a:lnTo>
                      <a:cubicBezTo>
                        <a:pt x="0" y="42175"/>
                        <a:pt x="42175" y="0"/>
                        <a:pt x="94200" y="0"/>
                      </a:cubicBezTo>
                      <a:close/>
                    </a:path>
                  </a:pathLst>
                </a:custGeom>
                <a:solidFill>
                  <a:srgbClr val="E17020"/>
                </a:solidFill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TextBox 29"/>
                <p:cNvSpPr txBox="1"/>
                <p:nvPr/>
              </p:nvSpPr>
              <p:spPr>
                <a:xfrm>
                  <a:off x="0" y="-57150"/>
                  <a:ext cx="1103936" cy="67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/>
                </a:p>
              </p:txBody>
            </p:sp>
          </p:grpSp>
          <p:sp>
            <p:nvSpPr>
              <p:cNvPr id="30" name="TextBox 30"/>
              <p:cNvSpPr txBox="1"/>
              <p:nvPr/>
            </p:nvSpPr>
            <p:spPr>
              <a:xfrm>
                <a:off x="16138592" y="1259191"/>
                <a:ext cx="4373087" cy="16435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49"/>
                  </a:lnSpc>
                </a:pPr>
                <a:r>
                  <a:rPr lang="en-US" sz="2499" b="1" spc="-15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TIME-TO-SHIP È MARKETING, NON LOGISTICA</a:t>
                </a:r>
              </a:p>
            </p:txBody>
          </p:sp>
          <p:sp>
            <p:nvSpPr>
              <p:cNvPr id="31" name="AutoShape 31"/>
              <p:cNvSpPr/>
              <p:nvPr/>
            </p:nvSpPr>
            <p:spPr>
              <a:xfrm flipV="1">
                <a:off x="0" y="12700"/>
                <a:ext cx="21640800" cy="0"/>
              </a:xfrm>
              <a:prstGeom prst="line">
                <a:avLst/>
              </a:prstGeom>
              <a:ln w="25400" cap="flat">
                <a:solidFill>
                  <a:srgbClr val="9D9D9C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C276EE6A-E467-BDFE-0BAE-ABFE3F5DD824}"/>
                </a:ext>
              </a:extLst>
            </p:cNvPr>
            <p:cNvGrpSpPr/>
            <p:nvPr/>
          </p:nvGrpSpPr>
          <p:grpSpPr>
            <a:xfrm>
              <a:off x="1059795" y="7066310"/>
              <a:ext cx="861676" cy="573713"/>
              <a:chOff x="1028700" y="4762500"/>
              <a:chExt cx="861676" cy="573713"/>
            </a:xfrm>
          </p:grpSpPr>
          <p:grpSp>
            <p:nvGrpSpPr>
              <p:cNvPr id="40" name="Group 13">
                <a:extLst>
                  <a:ext uri="{FF2B5EF4-FFF2-40B4-BE49-F238E27FC236}">
                    <a16:creationId xmlns:a16="http://schemas.microsoft.com/office/drawing/2014/main" id="{6193BBA9-144C-484B-D9F6-D895711F2C61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2" name="Freeform 14">
                  <a:extLst>
                    <a:ext uri="{FF2B5EF4-FFF2-40B4-BE49-F238E27FC236}">
                      <a16:creationId xmlns:a16="http://schemas.microsoft.com/office/drawing/2014/main" id="{CC4A86A2-E0E0-79EE-22D1-D7E4CD1475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3" name="TextBox 15">
                  <a:extLst>
                    <a:ext uri="{FF2B5EF4-FFF2-40B4-BE49-F238E27FC236}">
                      <a16:creationId xmlns:a16="http://schemas.microsoft.com/office/drawing/2014/main" id="{C3EEEEA0-F596-B373-A4FC-53CF1F3C4903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1" name="TextBox 16">
                <a:extLst>
                  <a:ext uri="{FF2B5EF4-FFF2-40B4-BE49-F238E27FC236}">
                    <a16:creationId xmlns:a16="http://schemas.microsoft.com/office/drawing/2014/main" id="{321A3DBA-AE23-1843-55A8-F5F2CD97CC44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"/>
            <a:ext cx="18288000" cy="10298430"/>
          </a:xfrm>
          <a:custGeom>
            <a:avLst/>
            <a:gdLst/>
            <a:ahLst/>
            <a:cxnLst/>
            <a:rect l="l" t="t" r="r" b="b"/>
            <a:pathLst>
              <a:path w="18288000" h="10298430">
                <a:moveTo>
                  <a:pt x="0" y="0"/>
                </a:moveTo>
                <a:lnTo>
                  <a:pt x="18288000" y="0"/>
                </a:lnTo>
                <a:lnTo>
                  <a:pt x="18288000" y="10298430"/>
                </a:lnTo>
                <a:lnTo>
                  <a:pt x="0" y="10298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" b="-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5400000">
            <a:off x="3593090" y="-3593090"/>
            <a:ext cx="10287000" cy="17473181"/>
          </a:xfrm>
          <a:custGeom>
            <a:avLst/>
            <a:gdLst/>
            <a:ahLst/>
            <a:cxnLst/>
            <a:rect l="l" t="t" r="r" b="b"/>
            <a:pathLst>
              <a:path w="10287000" h="17473181">
                <a:moveTo>
                  <a:pt x="0" y="0"/>
                </a:moveTo>
                <a:lnTo>
                  <a:pt x="10287000" y="0"/>
                </a:lnTo>
                <a:lnTo>
                  <a:pt x="10287000" y="17473180"/>
                </a:lnTo>
                <a:lnTo>
                  <a:pt x="0" y="17473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165" t="-499" r="-195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4" name="Group 4"/>
          <p:cNvGrpSpPr/>
          <p:nvPr/>
        </p:nvGrpSpPr>
        <p:grpSpPr>
          <a:xfrm>
            <a:off x="1028700" y="3622867"/>
            <a:ext cx="15839605" cy="2427782"/>
            <a:chOff x="0" y="-102213"/>
            <a:chExt cx="21119474" cy="3237042"/>
          </a:xfrm>
        </p:grpSpPr>
        <p:sp>
          <p:nvSpPr>
            <p:cNvPr id="7" name="TextBox 7"/>
            <p:cNvSpPr txBox="1"/>
            <p:nvPr/>
          </p:nvSpPr>
          <p:spPr>
            <a:xfrm>
              <a:off x="0" y="-102213"/>
              <a:ext cx="1148901" cy="82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26205" y="-54193"/>
              <a:ext cx="496491" cy="640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dirty="0">
                <a:solidFill>
                  <a:srgbClr val="FFFFFF"/>
                </a:solidFill>
                <a:latin typeface="Satoshi"/>
                <a:ea typeface="Satoshi"/>
                <a:cs typeface="Satoshi"/>
                <a:sym typeface="Satosh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5530798" y="14304"/>
              <a:ext cx="5588676" cy="3120525"/>
              <a:chOff x="0" y="0"/>
              <a:chExt cx="1103936" cy="61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3936" cy="616400"/>
              </a:xfrm>
              <a:custGeom>
                <a:avLst/>
                <a:gdLst/>
                <a:ahLst/>
                <a:cxnLst/>
                <a:rect l="l" t="t" r="r" b="b"/>
                <a:pathLst>
                  <a:path w="1103936" h="616400">
                    <a:moveTo>
                      <a:pt x="94200" y="0"/>
                    </a:moveTo>
                    <a:lnTo>
                      <a:pt x="1009737" y="0"/>
                    </a:lnTo>
                    <a:cubicBezTo>
                      <a:pt x="1061761" y="0"/>
                      <a:pt x="1103936" y="42175"/>
                      <a:pt x="1103936" y="94200"/>
                    </a:cubicBezTo>
                    <a:lnTo>
                      <a:pt x="1103936" y="522200"/>
                    </a:lnTo>
                    <a:cubicBezTo>
                      <a:pt x="1103936" y="574225"/>
                      <a:pt x="1061761" y="616400"/>
                      <a:pt x="1009737" y="616400"/>
                    </a:cubicBezTo>
                    <a:lnTo>
                      <a:pt x="94200" y="616400"/>
                    </a:lnTo>
                    <a:cubicBezTo>
                      <a:pt x="42175" y="616400"/>
                      <a:pt x="0" y="574225"/>
                      <a:pt x="0" y="522200"/>
                    </a:cubicBezTo>
                    <a:lnTo>
                      <a:pt x="0" y="94200"/>
                    </a:lnTo>
                    <a:cubicBezTo>
                      <a:pt x="0" y="42175"/>
                      <a:pt x="42175" y="0"/>
                      <a:pt x="94200" y="0"/>
                    </a:cubicBezTo>
                    <a:close/>
                  </a:path>
                </a:pathLst>
              </a:custGeom>
              <a:solidFill>
                <a:srgbClr val="E1702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1103936" cy="67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469221" y="97784"/>
              <a:ext cx="11514042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9"/>
                </a:lnSpc>
              </a:pP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I </a:t>
              </a:r>
              <a:r>
                <a:rPr lang="en-US" sz="2800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resi</a:t>
              </a: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</a:t>
              </a:r>
              <a:r>
                <a:rPr lang="en-US" sz="2800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decidono</a:t>
              </a: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la </a:t>
              </a:r>
              <a:r>
                <a:rPr lang="en-US" sz="2800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redditività</a:t>
              </a:r>
              <a:r>
                <a: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del D2C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69221" y="754373"/>
              <a:ext cx="10669959" cy="498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Nel fashion, </a:t>
              </a:r>
              <a:r>
                <a:rPr lang="en-US" sz="2499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i</a:t>
              </a:r>
              <a:r>
                <a:rPr lang="en-US" sz="2499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499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resi</a:t>
              </a:r>
              <a:r>
                <a:rPr lang="en-US" sz="2499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499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arrivano</a:t>
              </a:r>
              <a:r>
                <a:rPr lang="en-US" sz="2499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499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fino</a:t>
              </a:r>
              <a:r>
                <a:rPr lang="en-US" sz="2499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al 50%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69221" y="2051641"/>
              <a:ext cx="11663315" cy="1046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Se </a:t>
              </a:r>
              <a:r>
                <a:rPr lang="en-US" sz="2499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gestiti</a:t>
              </a:r>
              <a:r>
                <a:rPr lang="en-US" sz="2499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bene = </a:t>
              </a:r>
              <a:r>
                <a:rPr lang="en-US" sz="2499" b="1" spc="-150" dirty="0" err="1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recupero</a:t>
              </a:r>
              <a:r>
                <a:rPr lang="en-US" sz="2499" b="1" spc="-150" dirty="0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di </a:t>
              </a:r>
              <a:r>
                <a:rPr lang="en-US" sz="2499" b="1" spc="-150" dirty="0" err="1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margine</a:t>
              </a:r>
              <a:r>
                <a:rPr lang="en-US" sz="2499" b="1" spc="-150" dirty="0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e </a:t>
              </a:r>
              <a:r>
                <a:rPr lang="en-US" sz="2499" b="1" spc="-150" dirty="0" err="1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riacquisto</a:t>
              </a:r>
              <a:endParaRPr lang="en-US" sz="2499" b="1" spc="-150" dirty="0">
                <a:solidFill>
                  <a:srgbClr val="E1702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endParaRPr>
            </a:p>
            <a:p>
              <a:pPr algn="l">
                <a:lnSpc>
                  <a:spcPts val="3249"/>
                </a:lnSpc>
              </a:pPr>
              <a:r>
                <a:rPr lang="en-US" sz="2499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Se </a:t>
              </a:r>
              <a:r>
                <a:rPr lang="en-US" sz="2499" b="1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gestiti</a:t>
              </a:r>
              <a:r>
                <a:rPr lang="en-US" sz="2499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male = </a:t>
              </a:r>
              <a:r>
                <a:rPr lang="en-US" sz="2499" b="1" spc="-150" dirty="0" err="1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costo</a:t>
              </a:r>
              <a:r>
                <a:rPr lang="en-US" sz="2499" b="1" spc="-150" dirty="0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 e </a:t>
              </a:r>
              <a:r>
                <a:rPr lang="en-US" sz="2499" b="1" spc="-150" dirty="0" err="1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abbandono</a:t>
              </a:r>
              <a:endParaRPr lang="en-US" sz="2499" b="1" spc="-150" dirty="0">
                <a:solidFill>
                  <a:srgbClr val="E1702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 rot="5400000">
              <a:off x="6900823" y="1335521"/>
              <a:ext cx="539712" cy="733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13"/>
                </a:lnSpc>
                <a:spcBef>
                  <a:spcPct val="0"/>
                </a:spcBef>
              </a:pPr>
              <a:r>
                <a:rPr lang="en-US" sz="3152" dirty="0">
                  <a:solidFill>
                    <a:srgbClr val="000000"/>
                  </a:solidFill>
                  <a:latin typeface="+mj-lt"/>
                  <a:ea typeface="Satoshi"/>
                  <a:cs typeface="Satoshi"/>
                  <a:sym typeface="Satoshi"/>
                </a:rPr>
                <a:t>→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897959" y="728958"/>
              <a:ext cx="4854353" cy="1643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9"/>
                </a:lnSpc>
              </a:pPr>
              <a:r>
                <a:rPr lang="en-US" sz="2499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LA REVERSE LOGISTICS È UNA LEVA COMMERCIALE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971550"/>
            <a:ext cx="5210413" cy="104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Il post click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247900"/>
            <a:ext cx="71247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LA NUOVA DIFFERENZIAZIONE NEL FASHION D2C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421E7A55-6A48-DC29-042E-E9E711029A4D}"/>
              </a:ext>
            </a:extLst>
          </p:cNvPr>
          <p:cNvGrpSpPr/>
          <p:nvPr/>
        </p:nvGrpSpPr>
        <p:grpSpPr>
          <a:xfrm>
            <a:off x="1059795" y="3682382"/>
            <a:ext cx="861676" cy="573713"/>
            <a:chOff x="1028700" y="4762500"/>
            <a:chExt cx="861676" cy="573713"/>
          </a:xfrm>
        </p:grpSpPr>
        <p:grpSp>
          <p:nvGrpSpPr>
            <p:cNvPr id="39" name="Group 13">
              <a:extLst>
                <a:ext uri="{FF2B5EF4-FFF2-40B4-BE49-F238E27FC236}">
                  <a16:creationId xmlns:a16="http://schemas.microsoft.com/office/drawing/2014/main" id="{93658AD4-4F0F-BFED-FCB4-019F06622841}"/>
                </a:ext>
              </a:extLst>
            </p:cNvPr>
            <p:cNvGrpSpPr/>
            <p:nvPr/>
          </p:nvGrpSpPr>
          <p:grpSpPr>
            <a:xfrm>
              <a:off x="1028700" y="4791075"/>
              <a:ext cx="861676" cy="545138"/>
              <a:chOff x="0" y="0"/>
              <a:chExt cx="642379" cy="406400"/>
            </a:xfrm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id="{E7D5EE72-13A0-80DF-31D5-99DB168C31ED}"/>
                  </a:ext>
                </a:extLst>
              </p:cNvPr>
              <p:cNvSpPr/>
              <p:nvPr/>
            </p:nvSpPr>
            <p:spPr>
              <a:xfrm>
                <a:off x="0" y="0"/>
                <a:ext cx="64237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42379" h="406400">
                    <a:moveTo>
                      <a:pt x="439179" y="0"/>
                    </a:moveTo>
                    <a:cubicBezTo>
                      <a:pt x="551403" y="0"/>
                      <a:pt x="642379" y="90976"/>
                      <a:pt x="642379" y="203200"/>
                    </a:cubicBezTo>
                    <a:cubicBezTo>
                      <a:pt x="642379" y="315424"/>
                      <a:pt x="551403" y="406400"/>
                      <a:pt x="43917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40404"/>
              </a:solidFill>
            </p:spPr>
            <p:txBody>
              <a:bodyPr/>
              <a:lstStyle/>
              <a:p>
                <a:endParaRPr lang="it-IT" b="1"/>
              </a:p>
            </p:txBody>
          </p:sp>
          <p:sp>
            <p:nvSpPr>
              <p:cNvPr id="42" name="TextBox 15">
                <a:extLst>
                  <a:ext uri="{FF2B5EF4-FFF2-40B4-BE49-F238E27FC236}">
                    <a16:creationId xmlns:a16="http://schemas.microsoft.com/office/drawing/2014/main" id="{DBF3DCE6-3059-8212-A469-566D90082DD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42379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 b="1"/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551A8F88-2609-6FFB-2FF8-F7F55AF31546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r>
                <a:rPr lang="en-US" sz="2899" b="1" dirty="0">
                  <a:solidFill>
                    <a:srgbClr val="FFFFFF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1CD5AE89-01DE-0527-ACAE-29A2D1FCC44E}"/>
              </a:ext>
            </a:extLst>
          </p:cNvPr>
          <p:cNvGrpSpPr/>
          <p:nvPr/>
        </p:nvGrpSpPr>
        <p:grpSpPr>
          <a:xfrm>
            <a:off x="1028700" y="6519029"/>
            <a:ext cx="16230600" cy="2739270"/>
            <a:chOff x="1028700" y="6519029"/>
            <a:chExt cx="16230600" cy="2739270"/>
          </a:xfrm>
        </p:grpSpPr>
        <p:grpSp>
          <p:nvGrpSpPr>
            <p:cNvPr id="19" name="Group 19"/>
            <p:cNvGrpSpPr/>
            <p:nvPr/>
          </p:nvGrpSpPr>
          <p:grpSpPr>
            <a:xfrm>
              <a:off x="1028700" y="6519029"/>
              <a:ext cx="16230600" cy="2739270"/>
              <a:chOff x="0" y="12700"/>
              <a:chExt cx="21640800" cy="3652362"/>
            </a:xfrm>
          </p:grpSpPr>
          <p:sp>
            <p:nvSpPr>
              <p:cNvPr id="20" name="TextBox 20"/>
              <p:cNvSpPr txBox="1"/>
              <p:nvPr/>
            </p:nvSpPr>
            <p:spPr>
              <a:xfrm rot="5400000">
                <a:off x="6900823" y="2110564"/>
                <a:ext cx="539712" cy="73399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413"/>
                  </a:lnSpc>
                  <a:spcBef>
                    <a:spcPct val="0"/>
                  </a:spcBef>
                </a:pPr>
                <a:r>
                  <a:rPr lang="en-US" sz="3152" dirty="0">
                    <a:solidFill>
                      <a:srgbClr val="000000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683476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469223" y="883473"/>
                <a:ext cx="14061576" cy="5471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209"/>
                  </a:lnSpc>
                </a:pP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Il cross-border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moltiplica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la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complessità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e le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aspettative</a:t>
                </a:r>
                <a:endParaRPr lang="en-US" sz="2800" b="1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1469223" y="1535662"/>
                <a:ext cx="11514043" cy="49894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249"/>
                  </a:lnSpc>
                </a:pPr>
                <a:r>
                  <a:rPr lang="en-US" sz="2499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Brexit, </a:t>
                </a:r>
                <a:r>
                  <a:rPr lang="en-US" sz="2499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dogane</a:t>
                </a:r>
                <a:r>
                  <a:rPr lang="en-US" sz="2499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, IVA, tempi </a:t>
                </a:r>
                <a:r>
                  <a:rPr lang="en-US" sz="2499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variabili</a:t>
                </a:r>
                <a:r>
                  <a:rPr lang="en-US" sz="2499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...</a:t>
                </a: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1469223" y="2820441"/>
                <a:ext cx="14460671" cy="49894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249"/>
                  </a:lnSpc>
                </a:pPr>
                <a:r>
                  <a:rPr lang="en-US" sz="2499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Il </a:t>
                </a:r>
                <a:r>
                  <a:rPr lang="en-US" sz="2499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cliente</a:t>
                </a:r>
                <a:r>
                  <a:rPr lang="en-US" sz="2499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</a:t>
                </a:r>
                <a:r>
                  <a:rPr lang="en-US" sz="2499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si</a:t>
                </a:r>
                <a:r>
                  <a:rPr lang="en-US" sz="2499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</a:t>
                </a:r>
                <a:r>
                  <a:rPr lang="en-US" sz="2499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aspetta</a:t>
                </a:r>
                <a:r>
                  <a:rPr lang="en-US" sz="2499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</a:t>
                </a:r>
                <a:r>
                  <a:rPr lang="en-US" sz="2499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comunque</a:t>
                </a:r>
                <a:r>
                  <a:rPr lang="en-US" sz="2499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</a:t>
                </a:r>
                <a:r>
                  <a:rPr lang="en-US" sz="2499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un’</a:t>
                </a:r>
                <a:r>
                  <a:rPr lang="en-US" sz="2499" b="1" spc="-150" dirty="0" err="1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esperienza</a:t>
                </a:r>
                <a:r>
                  <a:rPr lang="en-US" sz="2499" b="1" spc="-150" dirty="0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</a:t>
                </a:r>
                <a:r>
                  <a:rPr lang="en-US" sz="2499" b="1" spc="-150" dirty="0" err="1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fluida</a:t>
                </a:r>
                <a:r>
                  <a:rPr lang="en-US" sz="2499" b="1" spc="-150" dirty="0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, senza </a:t>
                </a:r>
                <a:r>
                  <a:rPr lang="en-US" sz="2499" b="1" spc="-150" dirty="0" err="1">
                    <a:solidFill>
                      <a:srgbClr val="E17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scuse</a:t>
                </a:r>
                <a:endParaRPr lang="en-US" sz="2499" b="1" spc="-150" dirty="0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endParaRPr>
              </a:p>
            </p:txBody>
          </p:sp>
          <p:grpSp>
            <p:nvGrpSpPr>
              <p:cNvPr id="28" name="Group 28"/>
              <p:cNvGrpSpPr/>
              <p:nvPr/>
            </p:nvGrpSpPr>
            <p:grpSpPr>
              <a:xfrm>
                <a:off x="15530798" y="544537"/>
                <a:ext cx="5588676" cy="3120525"/>
                <a:chOff x="0" y="0"/>
                <a:chExt cx="1103936" cy="616400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1103936" cy="6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36" h="616400">
                      <a:moveTo>
                        <a:pt x="94200" y="0"/>
                      </a:moveTo>
                      <a:lnTo>
                        <a:pt x="1009737" y="0"/>
                      </a:lnTo>
                      <a:cubicBezTo>
                        <a:pt x="1061761" y="0"/>
                        <a:pt x="1103936" y="42175"/>
                        <a:pt x="1103936" y="94200"/>
                      </a:cubicBezTo>
                      <a:lnTo>
                        <a:pt x="1103936" y="522200"/>
                      </a:lnTo>
                      <a:cubicBezTo>
                        <a:pt x="1103936" y="574225"/>
                        <a:pt x="1061761" y="616400"/>
                        <a:pt x="1009737" y="616400"/>
                      </a:cubicBezTo>
                      <a:lnTo>
                        <a:pt x="94200" y="616400"/>
                      </a:lnTo>
                      <a:cubicBezTo>
                        <a:pt x="42175" y="616400"/>
                        <a:pt x="0" y="574225"/>
                        <a:pt x="0" y="522200"/>
                      </a:cubicBezTo>
                      <a:lnTo>
                        <a:pt x="0" y="94200"/>
                      </a:lnTo>
                      <a:cubicBezTo>
                        <a:pt x="0" y="42175"/>
                        <a:pt x="42175" y="0"/>
                        <a:pt x="94200" y="0"/>
                      </a:cubicBezTo>
                      <a:close/>
                    </a:path>
                  </a:pathLst>
                </a:custGeom>
                <a:solidFill>
                  <a:srgbClr val="E17020"/>
                </a:solidFill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TextBox 30"/>
                <p:cNvSpPr txBox="1"/>
                <p:nvPr/>
              </p:nvSpPr>
              <p:spPr>
                <a:xfrm>
                  <a:off x="0" y="-57150"/>
                  <a:ext cx="1103936" cy="67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/>
                </a:p>
              </p:txBody>
            </p:sp>
          </p:grpSp>
          <p:sp>
            <p:nvSpPr>
              <p:cNvPr id="31" name="TextBox 31"/>
              <p:cNvSpPr txBox="1"/>
              <p:nvPr/>
            </p:nvSpPr>
            <p:spPr>
              <a:xfrm>
                <a:off x="15851120" y="827670"/>
                <a:ext cx="4917617" cy="27357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249"/>
                  </a:lnSpc>
                </a:pPr>
                <a:r>
                  <a:rPr lang="en-US" sz="2400" b="1" spc="-15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SERVE UN’UNICA REGIA PER PAGAMENTI, LOGISTICA E CUSTOMER CARE</a:t>
                </a:r>
              </a:p>
            </p:txBody>
          </p:sp>
          <p:sp>
            <p:nvSpPr>
              <p:cNvPr id="32" name="AutoShape 32"/>
              <p:cNvSpPr/>
              <p:nvPr/>
            </p:nvSpPr>
            <p:spPr>
              <a:xfrm flipV="1">
                <a:off x="0" y="12700"/>
                <a:ext cx="21640800" cy="0"/>
              </a:xfrm>
              <a:prstGeom prst="line">
                <a:avLst/>
              </a:prstGeom>
              <a:ln w="25400" cap="flat">
                <a:solidFill>
                  <a:srgbClr val="9D9D9C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51D10082-FBE0-6DB2-4F8D-F8B0BA634870}"/>
                </a:ext>
              </a:extLst>
            </p:cNvPr>
            <p:cNvGrpSpPr/>
            <p:nvPr/>
          </p:nvGrpSpPr>
          <p:grpSpPr>
            <a:xfrm>
              <a:off x="1053751" y="7046153"/>
              <a:ext cx="861676" cy="573713"/>
              <a:chOff x="1028700" y="4762500"/>
              <a:chExt cx="861676" cy="573713"/>
            </a:xfrm>
          </p:grpSpPr>
          <p:grpSp>
            <p:nvGrpSpPr>
              <p:cNvPr id="44" name="Group 13">
                <a:extLst>
                  <a:ext uri="{FF2B5EF4-FFF2-40B4-BE49-F238E27FC236}">
                    <a16:creationId xmlns:a16="http://schemas.microsoft.com/office/drawing/2014/main" id="{80C887A3-0DDF-063D-C6A7-33102CE36786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6" name="Freeform 14">
                  <a:extLst>
                    <a:ext uri="{FF2B5EF4-FFF2-40B4-BE49-F238E27FC236}">
                      <a16:creationId xmlns:a16="http://schemas.microsoft.com/office/drawing/2014/main" id="{EB1726FF-FE82-3B24-B3FD-1EBD15156C7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7" name="TextBox 15">
                  <a:extLst>
                    <a:ext uri="{FF2B5EF4-FFF2-40B4-BE49-F238E27FC236}">
                      <a16:creationId xmlns:a16="http://schemas.microsoft.com/office/drawing/2014/main" id="{1CC5E09B-7FE6-C4B3-8580-5DF8CDD0D4D2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5" name="TextBox 16">
                <a:extLst>
                  <a:ext uri="{FF2B5EF4-FFF2-40B4-BE49-F238E27FC236}">
                    <a16:creationId xmlns:a16="http://schemas.microsoft.com/office/drawing/2014/main" id="{3CE68D36-F22D-F1C4-EEB2-73229CC21D47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2">
            <a:extLst>
              <a:ext uri="{FF2B5EF4-FFF2-40B4-BE49-F238E27FC236}">
                <a16:creationId xmlns:a16="http://schemas.microsoft.com/office/drawing/2014/main" id="{444F2A5D-8C28-BBD1-1730-480185C7B643}"/>
              </a:ext>
            </a:extLst>
          </p:cNvPr>
          <p:cNvSpPr/>
          <p:nvPr/>
        </p:nvSpPr>
        <p:spPr>
          <a:xfrm>
            <a:off x="152400" y="-11430"/>
            <a:ext cx="18135600" cy="10298430"/>
          </a:xfrm>
          <a:custGeom>
            <a:avLst/>
            <a:gdLst/>
            <a:ahLst/>
            <a:cxnLst/>
            <a:rect l="l" t="t" r="r" b="b"/>
            <a:pathLst>
              <a:path w="18288000" h="10298430">
                <a:moveTo>
                  <a:pt x="0" y="0"/>
                </a:moveTo>
                <a:lnTo>
                  <a:pt x="18288000" y="0"/>
                </a:lnTo>
                <a:lnTo>
                  <a:pt x="18288000" y="10298430"/>
                </a:lnTo>
                <a:lnTo>
                  <a:pt x="0" y="10298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29321" r="-29233" b="-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3" name="Freeform 3">
            <a:extLst>
              <a:ext uri="{FF2B5EF4-FFF2-40B4-BE49-F238E27FC236}">
                <a16:creationId xmlns:a16="http://schemas.microsoft.com/office/drawing/2014/main" id="{F159E15C-13F8-8664-45D9-DEA8F5552EAD}"/>
              </a:ext>
            </a:extLst>
          </p:cNvPr>
          <p:cNvSpPr/>
          <p:nvPr/>
        </p:nvSpPr>
        <p:spPr>
          <a:xfrm rot="-5400000">
            <a:off x="4000443" y="-4000442"/>
            <a:ext cx="10287118" cy="18288001"/>
          </a:xfrm>
          <a:custGeom>
            <a:avLst/>
            <a:gdLst/>
            <a:ahLst/>
            <a:cxnLst/>
            <a:rect l="l" t="t" r="r" b="b"/>
            <a:pathLst>
              <a:path w="10287118" h="18440400">
                <a:moveTo>
                  <a:pt x="0" y="0"/>
                </a:moveTo>
                <a:lnTo>
                  <a:pt x="10287118" y="0"/>
                </a:lnTo>
                <a:lnTo>
                  <a:pt x="10287118" y="18440400"/>
                </a:lnTo>
                <a:lnTo>
                  <a:pt x="0" y="1844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295" t="-512" r="-196748" b="-258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id="{AEA5CA91-BCEB-8C93-B97E-1C2FBA45F1FC}"/>
              </a:ext>
            </a:extLst>
          </p:cNvPr>
          <p:cNvSpPr/>
          <p:nvPr/>
        </p:nvSpPr>
        <p:spPr>
          <a:xfrm>
            <a:off x="1075035" y="1028700"/>
            <a:ext cx="5435441" cy="998762"/>
          </a:xfrm>
          <a:custGeom>
            <a:avLst/>
            <a:gdLst/>
            <a:ahLst/>
            <a:cxnLst/>
            <a:rect l="l" t="t" r="r" b="b"/>
            <a:pathLst>
              <a:path w="5435441" h="998762">
                <a:moveTo>
                  <a:pt x="0" y="0"/>
                </a:moveTo>
                <a:lnTo>
                  <a:pt x="5435441" y="0"/>
                </a:lnTo>
                <a:lnTo>
                  <a:pt x="5435441" y="998763"/>
                </a:lnTo>
                <a:lnTo>
                  <a:pt x="0" y="998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5EBB921A-52DF-2B18-CABD-3E902D4EBF52}"/>
              </a:ext>
            </a:extLst>
          </p:cNvPr>
          <p:cNvSpPr txBox="1"/>
          <p:nvPr/>
        </p:nvSpPr>
        <p:spPr>
          <a:xfrm>
            <a:off x="1273354" y="2153032"/>
            <a:ext cx="8763328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it-IT" sz="2800" b="1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The </a:t>
            </a:r>
            <a:r>
              <a:rPr lang="it-IT" sz="2800" b="1" spc="-150" dirty="0" err="1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Uniform</a:t>
            </a:r>
            <a:r>
              <a:rPr lang="it-IT" sz="2800" b="1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 of Challengers</a:t>
            </a:r>
            <a:endParaRPr lang="it-IT" sz="2000" spc="-150" dirty="0">
              <a:solidFill>
                <a:srgbClr val="484847"/>
              </a:solidFill>
              <a:latin typeface="Verdana" panose="020B0604030504040204" pitchFamily="34" charset="0"/>
              <a:ea typeface="Verdana" panose="020B0604030504040204" pitchFamily="34" charset="0"/>
              <a:cs typeface="false 2"/>
              <a:sym typeface="false 2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BDF0546F-5AD6-5E5B-33A0-3D2F4B615B9C}"/>
              </a:ext>
            </a:extLst>
          </p:cNvPr>
          <p:cNvSpPr txBox="1"/>
          <p:nvPr/>
        </p:nvSpPr>
        <p:spPr>
          <a:xfrm>
            <a:off x="1105515" y="3233112"/>
            <a:ext cx="861676" cy="6217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79"/>
              </a:lnSpc>
            </a:pPr>
            <a:endParaRPr/>
          </a:p>
        </p:txBody>
      </p:sp>
      <p:sp>
        <p:nvSpPr>
          <p:cNvPr id="48" name="TextBox 11">
            <a:extLst>
              <a:ext uri="{FF2B5EF4-FFF2-40B4-BE49-F238E27FC236}">
                <a16:creationId xmlns:a16="http://schemas.microsoft.com/office/drawing/2014/main" id="{CBE858F4-C80E-25B1-BCB6-28EF1285315B}"/>
              </a:ext>
            </a:extLst>
          </p:cNvPr>
          <p:cNvSpPr txBox="1"/>
          <p:nvPr/>
        </p:nvSpPr>
        <p:spPr>
          <a:xfrm>
            <a:off x="1350169" y="3269127"/>
            <a:ext cx="372368" cy="48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FFFFFF"/>
              </a:solidFill>
              <a:latin typeface="Satoshi"/>
              <a:ea typeface="Satoshi"/>
              <a:cs typeface="Satoshi"/>
              <a:sym typeface="Satoshi"/>
            </a:endParaRPr>
          </a:p>
        </p:txBody>
      </p:sp>
      <p:sp>
        <p:nvSpPr>
          <p:cNvPr id="49" name="TextBox 18">
            <a:extLst>
              <a:ext uri="{FF2B5EF4-FFF2-40B4-BE49-F238E27FC236}">
                <a16:creationId xmlns:a16="http://schemas.microsoft.com/office/drawing/2014/main" id="{F5354292-2AEF-C63D-2040-E3CD28FEFF77}"/>
              </a:ext>
            </a:extLst>
          </p:cNvPr>
          <p:cNvSpPr txBox="1"/>
          <p:nvPr/>
        </p:nvSpPr>
        <p:spPr>
          <a:xfrm>
            <a:off x="1120755" y="4237933"/>
            <a:ext cx="71247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DNA DEL BRAND</a:t>
            </a: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FE1CD1A4-EB83-8343-ED7D-0C06308C05D2}"/>
              </a:ext>
            </a:extLst>
          </p:cNvPr>
          <p:cNvGrpSpPr/>
          <p:nvPr/>
        </p:nvGrpSpPr>
        <p:grpSpPr>
          <a:xfrm>
            <a:off x="1028700" y="4833177"/>
            <a:ext cx="11772899" cy="650193"/>
            <a:chOff x="1028700" y="4726366"/>
            <a:chExt cx="11772899" cy="650193"/>
          </a:xfrm>
        </p:grpSpPr>
        <p:grpSp>
          <p:nvGrpSpPr>
            <p:cNvPr id="51" name="Group 6">
              <a:extLst>
                <a:ext uri="{FF2B5EF4-FFF2-40B4-BE49-F238E27FC236}">
                  <a16:creationId xmlns:a16="http://schemas.microsoft.com/office/drawing/2014/main" id="{E94512D7-9551-6784-95B2-E835171D0DBA}"/>
                </a:ext>
              </a:extLst>
            </p:cNvPr>
            <p:cNvGrpSpPr/>
            <p:nvPr/>
          </p:nvGrpSpPr>
          <p:grpSpPr>
            <a:xfrm>
              <a:off x="1028700" y="4726366"/>
              <a:ext cx="11772899" cy="621798"/>
              <a:chOff x="0" y="-102213"/>
              <a:chExt cx="15697198" cy="829064"/>
            </a:xfrm>
          </p:grpSpPr>
          <p:sp>
            <p:nvSpPr>
              <p:cNvPr id="57" name="TextBox 7">
                <a:extLst>
                  <a:ext uri="{FF2B5EF4-FFF2-40B4-BE49-F238E27FC236}">
                    <a16:creationId xmlns:a16="http://schemas.microsoft.com/office/drawing/2014/main" id="{C28CE99D-9510-F0DB-C063-F271399803AF}"/>
                  </a:ext>
                </a:extLst>
              </p:cNvPr>
              <p:cNvSpPr txBox="1"/>
              <p:nvPr/>
            </p:nvSpPr>
            <p:spPr>
              <a:xfrm>
                <a:off x="1523557" y="63411"/>
                <a:ext cx="14173641" cy="58657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Fondato nel 1919 – pionieri dello sportswear americano</a:t>
                </a:r>
              </a:p>
            </p:txBody>
          </p:sp>
          <p:sp>
            <p:nvSpPr>
              <p:cNvPr id="58" name="TextBox 10">
                <a:extLst>
                  <a:ext uri="{FF2B5EF4-FFF2-40B4-BE49-F238E27FC236}">
                    <a16:creationId xmlns:a16="http://schemas.microsoft.com/office/drawing/2014/main" id="{357BB97E-9964-DBB3-DB78-C48CE30F6B25}"/>
                  </a:ext>
                </a:extLst>
              </p:cNvPr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59" name="TextBox 11">
                <a:extLst>
                  <a:ext uri="{FF2B5EF4-FFF2-40B4-BE49-F238E27FC236}">
                    <a16:creationId xmlns:a16="http://schemas.microsoft.com/office/drawing/2014/main" id="{61F1E488-0A02-A8D1-107E-2B19938F3BBA}"/>
                  </a:ext>
                </a:extLst>
              </p:cNvPr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557C1FD0-5020-39D2-E1C0-718EFE5EB70B}"/>
                </a:ext>
              </a:extLst>
            </p:cNvPr>
            <p:cNvGrpSpPr/>
            <p:nvPr/>
          </p:nvGrpSpPr>
          <p:grpSpPr>
            <a:xfrm>
              <a:off x="1059795" y="4802846"/>
              <a:ext cx="861676" cy="573713"/>
              <a:chOff x="1028700" y="4762500"/>
              <a:chExt cx="861676" cy="573713"/>
            </a:xfrm>
          </p:grpSpPr>
          <p:grpSp>
            <p:nvGrpSpPr>
              <p:cNvPr id="53" name="Group 13">
                <a:extLst>
                  <a:ext uri="{FF2B5EF4-FFF2-40B4-BE49-F238E27FC236}">
                    <a16:creationId xmlns:a16="http://schemas.microsoft.com/office/drawing/2014/main" id="{AA0AE71A-EEC3-8BDB-6B66-09F1A913F384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55" name="Freeform 14">
                  <a:extLst>
                    <a:ext uri="{FF2B5EF4-FFF2-40B4-BE49-F238E27FC236}">
                      <a16:creationId xmlns:a16="http://schemas.microsoft.com/office/drawing/2014/main" id="{735C17DC-F6AB-7C9D-E4AA-F77DD52C03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56" name="TextBox 15">
                  <a:extLst>
                    <a:ext uri="{FF2B5EF4-FFF2-40B4-BE49-F238E27FC236}">
                      <a16:creationId xmlns:a16="http://schemas.microsoft.com/office/drawing/2014/main" id="{FD8F6F79-9BD2-DB95-78CC-F56139D728DA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54" name="TextBox 16">
                <a:extLst>
                  <a:ext uri="{FF2B5EF4-FFF2-40B4-BE49-F238E27FC236}">
                    <a16:creationId xmlns:a16="http://schemas.microsoft.com/office/drawing/2014/main" id="{E6C25804-708D-E016-BBEE-2145002CFB56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DE1E347F-9F0E-35CE-52F8-505DE3426DB1}"/>
              </a:ext>
            </a:extLst>
          </p:cNvPr>
          <p:cNvGrpSpPr/>
          <p:nvPr/>
        </p:nvGrpSpPr>
        <p:grpSpPr>
          <a:xfrm>
            <a:off x="1028700" y="5725811"/>
            <a:ext cx="11468099" cy="1416880"/>
            <a:chOff x="1028700" y="4726366"/>
            <a:chExt cx="11468099" cy="1416880"/>
          </a:xfrm>
        </p:grpSpPr>
        <p:grpSp>
          <p:nvGrpSpPr>
            <p:cNvPr id="61" name="Group 6">
              <a:extLst>
                <a:ext uri="{FF2B5EF4-FFF2-40B4-BE49-F238E27FC236}">
                  <a16:creationId xmlns:a16="http://schemas.microsoft.com/office/drawing/2014/main" id="{0F9FF7F7-2338-E088-C1BE-50C5C4BE5013}"/>
                </a:ext>
              </a:extLst>
            </p:cNvPr>
            <p:cNvGrpSpPr/>
            <p:nvPr/>
          </p:nvGrpSpPr>
          <p:grpSpPr>
            <a:xfrm>
              <a:off x="1028700" y="4726366"/>
              <a:ext cx="11468099" cy="1416880"/>
              <a:chOff x="0" y="-102213"/>
              <a:chExt cx="15290798" cy="1889173"/>
            </a:xfrm>
          </p:grpSpPr>
          <p:sp>
            <p:nvSpPr>
              <p:cNvPr id="67" name="TextBox 7">
                <a:extLst>
                  <a:ext uri="{FF2B5EF4-FFF2-40B4-BE49-F238E27FC236}">
                    <a16:creationId xmlns:a16="http://schemas.microsoft.com/office/drawing/2014/main" id="{BC438795-3DFF-A5C3-88AA-9908D145BB6A}"/>
                  </a:ext>
                </a:extLst>
              </p:cNvPr>
              <p:cNvSpPr txBox="1"/>
              <p:nvPr/>
            </p:nvSpPr>
            <p:spPr>
              <a:xfrm>
                <a:off x="1523557" y="63411"/>
                <a:ext cx="13767241" cy="1723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Da sempre “The </a:t>
                </a:r>
                <a:r>
                  <a:rPr lang="it-IT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Uniform</a:t>
                </a:r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of Challengers”, Champion rappresenta chi affronta le sfide con determinazione, </a:t>
                </a:r>
              </a:p>
              <a:p>
                <a:pPr algn="l"/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unendo performance e stile</a:t>
                </a:r>
              </a:p>
            </p:txBody>
          </p:sp>
          <p:sp>
            <p:nvSpPr>
              <p:cNvPr id="68" name="TextBox 10">
                <a:extLst>
                  <a:ext uri="{FF2B5EF4-FFF2-40B4-BE49-F238E27FC236}">
                    <a16:creationId xmlns:a16="http://schemas.microsoft.com/office/drawing/2014/main" id="{3ACEBFA2-56D1-D992-AD3D-5AA40D4D4EEA}"/>
                  </a:ext>
                </a:extLst>
              </p:cNvPr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69" name="TextBox 11">
                <a:extLst>
                  <a:ext uri="{FF2B5EF4-FFF2-40B4-BE49-F238E27FC236}">
                    <a16:creationId xmlns:a16="http://schemas.microsoft.com/office/drawing/2014/main" id="{B1541A1C-5B02-E5E9-420D-1EBA4EFAA773}"/>
                  </a:ext>
                </a:extLst>
              </p:cNvPr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62" name="Gruppo 61">
              <a:extLst>
                <a:ext uri="{FF2B5EF4-FFF2-40B4-BE49-F238E27FC236}">
                  <a16:creationId xmlns:a16="http://schemas.microsoft.com/office/drawing/2014/main" id="{52E7577C-0473-904F-E88F-B06401C4535F}"/>
                </a:ext>
              </a:extLst>
            </p:cNvPr>
            <p:cNvGrpSpPr/>
            <p:nvPr/>
          </p:nvGrpSpPr>
          <p:grpSpPr>
            <a:xfrm>
              <a:off x="1059795" y="4802846"/>
              <a:ext cx="861676" cy="573713"/>
              <a:chOff x="1028700" y="4762500"/>
              <a:chExt cx="861676" cy="573713"/>
            </a:xfrm>
          </p:grpSpPr>
          <p:grpSp>
            <p:nvGrpSpPr>
              <p:cNvPr id="63" name="Group 13">
                <a:extLst>
                  <a:ext uri="{FF2B5EF4-FFF2-40B4-BE49-F238E27FC236}">
                    <a16:creationId xmlns:a16="http://schemas.microsoft.com/office/drawing/2014/main" id="{A94C06AB-9797-70EF-26F6-79CD3D4CEAA9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65" name="Freeform 14">
                  <a:extLst>
                    <a:ext uri="{FF2B5EF4-FFF2-40B4-BE49-F238E27FC236}">
                      <a16:creationId xmlns:a16="http://schemas.microsoft.com/office/drawing/2014/main" id="{F73F5D9A-982B-335A-CAD1-E6C84AC8AEF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66" name="TextBox 15">
                  <a:extLst>
                    <a:ext uri="{FF2B5EF4-FFF2-40B4-BE49-F238E27FC236}">
                      <a16:creationId xmlns:a16="http://schemas.microsoft.com/office/drawing/2014/main" id="{A8D72B44-19E5-0F80-EC20-632A8EBEDAF2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64" name="TextBox 16">
                <a:extLst>
                  <a:ext uri="{FF2B5EF4-FFF2-40B4-BE49-F238E27FC236}">
                    <a16:creationId xmlns:a16="http://schemas.microsoft.com/office/drawing/2014/main" id="{ED992591-D821-3E7F-3604-28434E2CD262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BE47EE7F-D489-0107-0CAD-76325A1B47AB}"/>
              </a:ext>
            </a:extLst>
          </p:cNvPr>
          <p:cNvGrpSpPr/>
          <p:nvPr/>
        </p:nvGrpSpPr>
        <p:grpSpPr>
          <a:xfrm>
            <a:off x="1028700" y="7384220"/>
            <a:ext cx="9905997" cy="1416880"/>
            <a:chOff x="1028700" y="4726366"/>
            <a:chExt cx="9905997" cy="1416880"/>
          </a:xfrm>
        </p:grpSpPr>
        <p:grpSp>
          <p:nvGrpSpPr>
            <p:cNvPr id="71" name="Group 6">
              <a:extLst>
                <a:ext uri="{FF2B5EF4-FFF2-40B4-BE49-F238E27FC236}">
                  <a16:creationId xmlns:a16="http://schemas.microsoft.com/office/drawing/2014/main" id="{7FE7F7DE-E82D-B674-8306-E8DF53974469}"/>
                </a:ext>
              </a:extLst>
            </p:cNvPr>
            <p:cNvGrpSpPr/>
            <p:nvPr/>
          </p:nvGrpSpPr>
          <p:grpSpPr>
            <a:xfrm>
              <a:off x="1028700" y="4726366"/>
              <a:ext cx="9905997" cy="1416880"/>
              <a:chOff x="0" y="-102213"/>
              <a:chExt cx="13207996" cy="1889173"/>
            </a:xfrm>
          </p:grpSpPr>
          <p:sp>
            <p:nvSpPr>
              <p:cNvPr id="77" name="TextBox 7">
                <a:extLst>
                  <a:ext uri="{FF2B5EF4-FFF2-40B4-BE49-F238E27FC236}">
                    <a16:creationId xmlns:a16="http://schemas.microsoft.com/office/drawing/2014/main" id="{2C8D0DF7-487A-19F2-31C7-81FA821AC856}"/>
                  </a:ext>
                </a:extLst>
              </p:cNvPr>
              <p:cNvSpPr txBox="1"/>
              <p:nvPr/>
            </p:nvSpPr>
            <p:spPr>
              <a:xfrm>
                <a:off x="1523559" y="63411"/>
                <a:ext cx="11684437" cy="172354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/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Forte legame con il mondo dello sport, in particolare con  basket, </a:t>
                </a:r>
                <a:r>
                  <a:rPr lang="it-IT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combat</a:t>
                </a:r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 e training, rimanendo fedele alle proprie radici atletiche</a:t>
                </a:r>
              </a:p>
            </p:txBody>
          </p:sp>
          <p:sp>
            <p:nvSpPr>
              <p:cNvPr id="78" name="TextBox 10">
                <a:extLst>
                  <a:ext uri="{FF2B5EF4-FFF2-40B4-BE49-F238E27FC236}">
                    <a16:creationId xmlns:a16="http://schemas.microsoft.com/office/drawing/2014/main" id="{A7B6040F-62DA-5741-FE4D-4A8C02324A56}"/>
                  </a:ext>
                </a:extLst>
              </p:cNvPr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79" name="TextBox 11">
                <a:extLst>
                  <a:ext uri="{FF2B5EF4-FFF2-40B4-BE49-F238E27FC236}">
                    <a16:creationId xmlns:a16="http://schemas.microsoft.com/office/drawing/2014/main" id="{94ED8482-F3EF-9602-D2E0-84DCD7F269A0}"/>
                  </a:ext>
                </a:extLst>
              </p:cNvPr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C0CB7E43-25EA-BF30-BAB2-5AAC7D67D856}"/>
                </a:ext>
              </a:extLst>
            </p:cNvPr>
            <p:cNvGrpSpPr/>
            <p:nvPr/>
          </p:nvGrpSpPr>
          <p:grpSpPr>
            <a:xfrm>
              <a:off x="1059795" y="4754761"/>
              <a:ext cx="861676" cy="621798"/>
              <a:chOff x="1028700" y="4714415"/>
              <a:chExt cx="861676" cy="621798"/>
            </a:xfrm>
          </p:grpSpPr>
          <p:grpSp>
            <p:nvGrpSpPr>
              <p:cNvPr id="73" name="Group 13">
                <a:extLst>
                  <a:ext uri="{FF2B5EF4-FFF2-40B4-BE49-F238E27FC236}">
                    <a16:creationId xmlns:a16="http://schemas.microsoft.com/office/drawing/2014/main" id="{901BD769-AB71-C07B-A275-65BCB451A507}"/>
                  </a:ext>
                </a:extLst>
              </p:cNvPr>
              <p:cNvGrpSpPr/>
              <p:nvPr/>
            </p:nvGrpSpPr>
            <p:grpSpPr>
              <a:xfrm>
                <a:off x="1028700" y="4714415"/>
                <a:ext cx="861676" cy="621798"/>
                <a:chOff x="0" y="-57150"/>
                <a:chExt cx="642379" cy="463550"/>
              </a:xfrm>
            </p:grpSpPr>
            <p:sp>
              <p:nvSpPr>
                <p:cNvPr id="75" name="Freeform 14">
                  <a:extLst>
                    <a:ext uri="{FF2B5EF4-FFF2-40B4-BE49-F238E27FC236}">
                      <a16:creationId xmlns:a16="http://schemas.microsoft.com/office/drawing/2014/main" id="{7A1DF8F1-F868-B4A7-AFBE-C83B2645FD5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76" name="TextBox 15">
                  <a:extLst>
                    <a:ext uri="{FF2B5EF4-FFF2-40B4-BE49-F238E27FC236}">
                      <a16:creationId xmlns:a16="http://schemas.microsoft.com/office/drawing/2014/main" id="{631C4FFE-C75D-4A56-1691-56D25709C4D9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74" name="TextBox 16">
                <a:extLst>
                  <a:ext uri="{FF2B5EF4-FFF2-40B4-BE49-F238E27FC236}">
                    <a16:creationId xmlns:a16="http://schemas.microsoft.com/office/drawing/2014/main" id="{6F0D9BC7-ACCF-448F-D749-7D18081002D9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sp>
        <p:nvSpPr>
          <p:cNvPr id="80" name="TextBox 18">
            <a:extLst>
              <a:ext uri="{FF2B5EF4-FFF2-40B4-BE49-F238E27FC236}">
                <a16:creationId xmlns:a16="http://schemas.microsoft.com/office/drawing/2014/main" id="{26CCB1E5-F2F7-1328-7EF8-A917269F504A}"/>
              </a:ext>
            </a:extLst>
          </p:cNvPr>
          <p:cNvSpPr txBox="1"/>
          <p:nvPr/>
        </p:nvSpPr>
        <p:spPr>
          <a:xfrm>
            <a:off x="12146631" y="7599586"/>
            <a:ext cx="2902605" cy="34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20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PRODOTTO ICONICO</a:t>
            </a:r>
          </a:p>
        </p:txBody>
      </p:sp>
      <p:sp>
        <p:nvSpPr>
          <p:cNvPr id="88" name="TextBox 7">
            <a:extLst>
              <a:ext uri="{FF2B5EF4-FFF2-40B4-BE49-F238E27FC236}">
                <a16:creationId xmlns:a16="http://schemas.microsoft.com/office/drawing/2014/main" id="{203CCF76-58A5-B2F3-975D-EA27513E6A91}"/>
              </a:ext>
            </a:extLst>
          </p:cNvPr>
          <p:cNvSpPr txBox="1"/>
          <p:nvPr/>
        </p:nvSpPr>
        <p:spPr>
          <a:xfrm>
            <a:off x="12120840" y="7962900"/>
            <a:ext cx="513846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it-IT" sz="2000" b="1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Reverse </a:t>
            </a:r>
            <a:r>
              <a:rPr lang="it-IT" sz="2000" b="1" spc="-150" dirty="0" err="1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Weave</a:t>
            </a:r>
            <a:r>
              <a:rPr lang="it-IT" sz="2000" b="1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®: </a:t>
            </a:r>
            <a:r>
              <a:rPr lang="it-IT" sz="2000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tecnologia originale, durata e comfort nel tempo — simbolo immediato del brand.</a:t>
            </a:r>
          </a:p>
        </p:txBody>
      </p:sp>
      <p:sp>
        <p:nvSpPr>
          <p:cNvPr id="89" name="TextBox 10">
            <a:extLst>
              <a:ext uri="{FF2B5EF4-FFF2-40B4-BE49-F238E27FC236}">
                <a16:creationId xmlns:a16="http://schemas.microsoft.com/office/drawing/2014/main" id="{874D09B6-C313-E1FB-AC4B-E8A4F12AEEC7}"/>
              </a:ext>
            </a:extLst>
          </p:cNvPr>
          <p:cNvSpPr txBox="1"/>
          <p:nvPr/>
        </p:nvSpPr>
        <p:spPr>
          <a:xfrm>
            <a:off x="1028700" y="8109399"/>
            <a:ext cx="861676" cy="6217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79"/>
              </a:lnSpc>
            </a:pPr>
            <a:endParaRPr/>
          </a:p>
        </p:txBody>
      </p:sp>
      <p:sp>
        <p:nvSpPr>
          <p:cNvPr id="90" name="TextBox 11">
            <a:extLst>
              <a:ext uri="{FF2B5EF4-FFF2-40B4-BE49-F238E27FC236}">
                <a16:creationId xmlns:a16="http://schemas.microsoft.com/office/drawing/2014/main" id="{10032EF0-72B1-4C00-DA64-FB8302107B55}"/>
              </a:ext>
            </a:extLst>
          </p:cNvPr>
          <p:cNvSpPr txBox="1"/>
          <p:nvPr/>
        </p:nvSpPr>
        <p:spPr>
          <a:xfrm>
            <a:off x="1273354" y="8145414"/>
            <a:ext cx="372368" cy="48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FFFFFF"/>
              </a:solidFill>
              <a:latin typeface="Satoshi"/>
              <a:ea typeface="Satoshi"/>
              <a:cs typeface="Satoshi"/>
              <a:sym typeface="Satoshi"/>
            </a:endParaRPr>
          </a:p>
        </p:txBody>
      </p: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AA3B5F3D-09D3-5259-5DF3-BD1E947B2CB1}"/>
              </a:ext>
            </a:extLst>
          </p:cNvPr>
          <p:cNvGrpSpPr/>
          <p:nvPr/>
        </p:nvGrpSpPr>
        <p:grpSpPr>
          <a:xfrm>
            <a:off x="1059795" y="8137794"/>
            <a:ext cx="861676" cy="621798"/>
            <a:chOff x="1028700" y="4714415"/>
            <a:chExt cx="861676" cy="621798"/>
          </a:xfrm>
        </p:grpSpPr>
        <p:sp>
          <p:nvSpPr>
            <p:cNvPr id="87" name="TextBox 15">
              <a:extLst>
                <a:ext uri="{FF2B5EF4-FFF2-40B4-BE49-F238E27FC236}">
                  <a16:creationId xmlns:a16="http://schemas.microsoft.com/office/drawing/2014/main" id="{E21684BD-BF59-26E9-A62B-E262C6D0E261}"/>
                </a:ext>
              </a:extLst>
            </p:cNvPr>
            <p:cNvSpPr txBox="1"/>
            <p:nvPr/>
          </p:nvSpPr>
          <p:spPr>
            <a:xfrm>
              <a:off x="1028700" y="4714415"/>
              <a:ext cx="861676" cy="621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  <p:sp>
          <p:nvSpPr>
            <p:cNvPr id="85" name="TextBox 16">
              <a:extLst>
                <a:ext uri="{FF2B5EF4-FFF2-40B4-BE49-F238E27FC236}">
                  <a16:creationId xmlns:a16="http://schemas.microsoft.com/office/drawing/2014/main" id="{F9ED40D6-8973-E1AD-8F3F-7512F22D8150}"/>
                </a:ext>
              </a:extLst>
            </p:cNvPr>
            <p:cNvSpPr txBox="1"/>
            <p:nvPr/>
          </p:nvSpPr>
          <p:spPr>
            <a:xfrm>
              <a:off x="1267310" y="4762500"/>
              <a:ext cx="372368" cy="50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  <a:spcBef>
                  <a:spcPct val="0"/>
                </a:spcBef>
              </a:pPr>
              <a:endParaRPr lang="en-US" sz="2899" b="1" dirty="0">
                <a:solidFill>
                  <a:srgbClr val="FFFFFF"/>
                </a:solidFill>
                <a:ea typeface="Satoshi"/>
                <a:cs typeface="Satoshi"/>
                <a:sym typeface="Satoshi"/>
              </a:endParaRPr>
            </a:p>
          </p:txBody>
        </p:sp>
      </p:grpSp>
      <p:pic>
        <p:nvPicPr>
          <p:cNvPr id="94" name="Immagine 93" descr="Immagine che contiene Viso umano, vestiti, persona, testo&#10;&#10;Descrizione generata automaticamente">
            <a:extLst>
              <a:ext uri="{FF2B5EF4-FFF2-40B4-BE49-F238E27FC236}">
                <a16:creationId xmlns:a16="http://schemas.microsoft.com/office/drawing/2014/main" id="{82C06CFA-B96E-84A3-F73B-BA00D37AF2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840" y="1026394"/>
            <a:ext cx="5138460" cy="6423077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3A24D024-6A67-AEF9-6CC3-A22BB03479A7}"/>
              </a:ext>
            </a:extLst>
          </p:cNvPr>
          <p:cNvSpPr txBox="1"/>
          <p:nvPr/>
        </p:nvSpPr>
        <p:spPr>
          <a:xfrm>
            <a:off x="1273354" y="2699147"/>
            <a:ext cx="876332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it-IT" sz="2000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rPr>
              <a:t>Brand iconico, inventore della felpa, che ha ridefinito il modo di vestire lo sport e la quotidianità, diventando un simbolo di autenticità e innovazione.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D22C8-6CD2-B6DB-1C80-60E6FEE69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51A4E0C-6C67-A236-2A8A-79571F92FA5D}"/>
              </a:ext>
            </a:extLst>
          </p:cNvPr>
          <p:cNvSpPr/>
          <p:nvPr/>
        </p:nvSpPr>
        <p:spPr>
          <a:xfrm>
            <a:off x="0" y="-11430"/>
            <a:ext cx="18288000" cy="10298430"/>
          </a:xfrm>
          <a:custGeom>
            <a:avLst/>
            <a:gdLst/>
            <a:ahLst/>
            <a:cxnLst/>
            <a:rect l="l" t="t" r="r" b="b"/>
            <a:pathLst>
              <a:path w="18288000" h="10298430">
                <a:moveTo>
                  <a:pt x="0" y="0"/>
                </a:moveTo>
                <a:lnTo>
                  <a:pt x="18288000" y="0"/>
                </a:lnTo>
                <a:lnTo>
                  <a:pt x="18288000" y="10298430"/>
                </a:lnTo>
                <a:lnTo>
                  <a:pt x="0" y="10298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" b="-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5E7783E-AD36-9380-6A4D-EFD4A3DCB3A9}"/>
              </a:ext>
            </a:extLst>
          </p:cNvPr>
          <p:cNvSpPr/>
          <p:nvPr/>
        </p:nvSpPr>
        <p:spPr>
          <a:xfrm>
            <a:off x="1075035" y="1028700"/>
            <a:ext cx="5435441" cy="998762"/>
          </a:xfrm>
          <a:custGeom>
            <a:avLst/>
            <a:gdLst/>
            <a:ahLst/>
            <a:cxnLst/>
            <a:rect l="l" t="t" r="r" b="b"/>
            <a:pathLst>
              <a:path w="5435441" h="998762">
                <a:moveTo>
                  <a:pt x="0" y="0"/>
                </a:moveTo>
                <a:lnTo>
                  <a:pt x="5435441" y="0"/>
                </a:lnTo>
                <a:lnTo>
                  <a:pt x="5435441" y="998763"/>
                </a:lnTo>
                <a:lnTo>
                  <a:pt x="0" y="998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A348C0F-0B0D-BBCD-A0FC-50D4B5076936}"/>
              </a:ext>
            </a:extLst>
          </p:cNvPr>
          <p:cNvSpPr txBox="1"/>
          <p:nvPr/>
        </p:nvSpPr>
        <p:spPr>
          <a:xfrm>
            <a:off x="1028700" y="2247900"/>
            <a:ext cx="956760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HERITAGE SPORTIVO, LIFESTYLE GLOBALE</a:t>
            </a:r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36D4F565-C53E-5918-F29C-AD03FE97A87B}"/>
              </a:ext>
            </a:extLst>
          </p:cNvPr>
          <p:cNvGrpSpPr/>
          <p:nvPr/>
        </p:nvGrpSpPr>
        <p:grpSpPr>
          <a:xfrm>
            <a:off x="16402050" y="6604911"/>
            <a:ext cx="979458" cy="979487"/>
            <a:chOff x="0" y="0"/>
            <a:chExt cx="1741259" cy="174131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2B451E78-0DF1-0AF9-5E6F-C38D8941FA5E}"/>
                </a:ext>
              </a:extLst>
            </p:cNvPr>
            <p:cNvSpPr/>
            <p:nvPr/>
          </p:nvSpPr>
          <p:spPr>
            <a:xfrm>
              <a:off x="0" y="0"/>
              <a:ext cx="1741297" cy="1741297"/>
            </a:xfrm>
            <a:custGeom>
              <a:avLst/>
              <a:gdLst/>
              <a:ahLst/>
              <a:cxnLst/>
              <a:rect l="l" t="t" r="r" b="b"/>
              <a:pathLst>
                <a:path w="1741297" h="1741297">
                  <a:moveTo>
                    <a:pt x="870712" y="0"/>
                  </a:moveTo>
                  <a:cubicBezTo>
                    <a:pt x="389763" y="0"/>
                    <a:pt x="0" y="389763"/>
                    <a:pt x="0" y="870585"/>
                  </a:cubicBezTo>
                  <a:cubicBezTo>
                    <a:pt x="0" y="1351407"/>
                    <a:pt x="389763" y="1741297"/>
                    <a:pt x="870712" y="1741297"/>
                  </a:cubicBezTo>
                  <a:cubicBezTo>
                    <a:pt x="1351407" y="1741297"/>
                    <a:pt x="1741297" y="1351534"/>
                    <a:pt x="1741297" y="870585"/>
                  </a:cubicBezTo>
                  <a:cubicBezTo>
                    <a:pt x="1741297" y="389636"/>
                    <a:pt x="1351407" y="0"/>
                    <a:pt x="870712" y="0"/>
                  </a:cubicBezTo>
                  <a:close/>
                </a:path>
              </a:pathLst>
            </a:custGeom>
            <a:blipFill>
              <a:blip r:embed="rId4"/>
              <a:stretch>
                <a:fillRect l="-1030" t="-1027" r="-1024" b="-1027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A54B93D8-8276-39C5-B885-8C6DB2685C40}"/>
              </a:ext>
            </a:extLst>
          </p:cNvPr>
          <p:cNvGrpSpPr/>
          <p:nvPr/>
        </p:nvGrpSpPr>
        <p:grpSpPr>
          <a:xfrm>
            <a:off x="14007944" y="828675"/>
            <a:ext cx="2394106" cy="2394092"/>
            <a:chOff x="0" y="0"/>
            <a:chExt cx="4256189" cy="4256164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5FEF148-71F5-A9B3-AC14-797AE8A2246B}"/>
                </a:ext>
              </a:extLst>
            </p:cNvPr>
            <p:cNvSpPr/>
            <p:nvPr/>
          </p:nvSpPr>
          <p:spPr>
            <a:xfrm>
              <a:off x="0" y="0"/>
              <a:ext cx="4256151" cy="4256151"/>
            </a:xfrm>
            <a:custGeom>
              <a:avLst/>
              <a:gdLst/>
              <a:ahLst/>
              <a:cxnLst/>
              <a:rect l="l" t="t" r="r" b="b"/>
              <a:pathLst>
                <a:path w="4256151" h="4256151">
                  <a:moveTo>
                    <a:pt x="2128139" y="0"/>
                  </a:moveTo>
                  <a:cubicBezTo>
                    <a:pt x="952881" y="0"/>
                    <a:pt x="0" y="952754"/>
                    <a:pt x="0" y="2128139"/>
                  </a:cubicBezTo>
                  <a:cubicBezTo>
                    <a:pt x="0" y="3303524"/>
                    <a:pt x="952881" y="4256151"/>
                    <a:pt x="2128139" y="4256151"/>
                  </a:cubicBezTo>
                  <a:cubicBezTo>
                    <a:pt x="3303270" y="4256151"/>
                    <a:pt x="4256151" y="3303397"/>
                    <a:pt x="4256151" y="2128012"/>
                  </a:cubicBezTo>
                  <a:cubicBezTo>
                    <a:pt x="4256151" y="952627"/>
                    <a:pt x="3303397" y="0"/>
                    <a:pt x="2128139" y="0"/>
                  </a:cubicBezTo>
                  <a:close/>
                </a:path>
              </a:pathLst>
            </a:custGeom>
            <a:blipFill>
              <a:blip r:embed="rId5"/>
              <a:stretch>
                <a:fillRect l="-441" t="-440" r="-440" b="-44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391FC70F-326B-C91D-44CF-B884D4FC6991}"/>
              </a:ext>
            </a:extLst>
          </p:cNvPr>
          <p:cNvGrpSpPr/>
          <p:nvPr/>
        </p:nvGrpSpPr>
        <p:grpSpPr>
          <a:xfrm>
            <a:off x="1028700" y="3642837"/>
            <a:ext cx="9905997" cy="650193"/>
            <a:chOff x="1028700" y="4726366"/>
            <a:chExt cx="9905997" cy="650193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A999F33F-B88B-C1D6-5E94-C2FE40DE70D5}"/>
                </a:ext>
              </a:extLst>
            </p:cNvPr>
            <p:cNvGrpSpPr/>
            <p:nvPr/>
          </p:nvGrpSpPr>
          <p:grpSpPr>
            <a:xfrm>
              <a:off x="1028700" y="4726366"/>
              <a:ext cx="9905997" cy="621798"/>
              <a:chOff x="0" y="-102213"/>
              <a:chExt cx="13207996" cy="829064"/>
            </a:xfrm>
          </p:grpSpPr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BA089656-3ED4-7554-8230-BF91277D81B6}"/>
                  </a:ext>
                </a:extLst>
              </p:cNvPr>
              <p:cNvSpPr txBox="1"/>
              <p:nvPr/>
            </p:nvSpPr>
            <p:spPr>
              <a:xfrm>
                <a:off x="1523559" y="63411"/>
                <a:ext cx="11684437" cy="5937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Presenza in 32 mercati, 5 lingue e multi-</a:t>
                </a:r>
                <a:r>
                  <a:rPr lang="it-IT" sz="2800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currency</a:t>
                </a:r>
                <a:endPara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endParaRPr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F93EFEB9-C169-29C7-E2ED-2C4E3712DDED}"/>
                  </a:ext>
                </a:extLst>
              </p:cNvPr>
              <p:cNvSpPr txBox="1"/>
              <p:nvPr/>
            </p:nvSpPr>
            <p:spPr>
              <a:xfrm>
                <a:off x="0" y="-102213"/>
                <a:ext cx="1148901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C9B4C798-01A4-94D9-39BE-EE669BD582F3}"/>
                  </a:ext>
                </a:extLst>
              </p:cNvPr>
              <p:cNvSpPr txBox="1"/>
              <p:nvPr/>
            </p:nvSpPr>
            <p:spPr>
              <a:xfrm>
                <a:off x="326205" y="-54193"/>
                <a:ext cx="49649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A909639C-133A-00E9-6D3E-DC940E1D13C0}"/>
                </a:ext>
              </a:extLst>
            </p:cNvPr>
            <p:cNvGrpSpPr/>
            <p:nvPr/>
          </p:nvGrpSpPr>
          <p:grpSpPr>
            <a:xfrm>
              <a:off x="1059795" y="4802846"/>
              <a:ext cx="861676" cy="573713"/>
              <a:chOff x="1028700" y="4762500"/>
              <a:chExt cx="861676" cy="573713"/>
            </a:xfrm>
          </p:grpSpPr>
          <p:grpSp>
            <p:nvGrpSpPr>
              <p:cNvPr id="29" name="Group 13">
                <a:extLst>
                  <a:ext uri="{FF2B5EF4-FFF2-40B4-BE49-F238E27FC236}">
                    <a16:creationId xmlns:a16="http://schemas.microsoft.com/office/drawing/2014/main" id="{D6954506-595E-619D-B153-BDD0148FD71C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31" name="Freeform 14">
                  <a:extLst>
                    <a:ext uri="{FF2B5EF4-FFF2-40B4-BE49-F238E27FC236}">
                      <a16:creationId xmlns:a16="http://schemas.microsoft.com/office/drawing/2014/main" id="{0392791D-20B0-E1D1-F00D-4209D15D93D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32" name="TextBox 15">
                  <a:extLst>
                    <a:ext uri="{FF2B5EF4-FFF2-40B4-BE49-F238E27FC236}">
                      <a16:creationId xmlns:a16="http://schemas.microsoft.com/office/drawing/2014/main" id="{09401D6F-16C3-447B-A6B7-59338D357CE7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30" name="TextBox 16">
                <a:extLst>
                  <a:ext uri="{FF2B5EF4-FFF2-40B4-BE49-F238E27FC236}">
                    <a16:creationId xmlns:a16="http://schemas.microsoft.com/office/drawing/2014/main" id="{A731EBAA-D066-E502-789F-317D2EABC73B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0F5CF3A4-2286-3BB6-ED3A-53370244D02F}"/>
              </a:ext>
            </a:extLst>
          </p:cNvPr>
          <p:cNvGrpSpPr/>
          <p:nvPr/>
        </p:nvGrpSpPr>
        <p:grpSpPr>
          <a:xfrm>
            <a:off x="1028700" y="7731038"/>
            <a:ext cx="9567608" cy="993862"/>
            <a:chOff x="1028700" y="8371238"/>
            <a:chExt cx="9567608" cy="993862"/>
          </a:xfrm>
        </p:grpSpPr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EDA87108-2D9A-F44A-51A3-AAC24AC4E53B}"/>
                </a:ext>
              </a:extLst>
            </p:cNvPr>
            <p:cNvGrpSpPr/>
            <p:nvPr/>
          </p:nvGrpSpPr>
          <p:grpSpPr>
            <a:xfrm>
              <a:off x="1028700" y="8382079"/>
              <a:ext cx="9567608" cy="983021"/>
              <a:chOff x="0" y="-102213"/>
              <a:chExt cx="12756810" cy="1310694"/>
            </a:xfrm>
          </p:grpSpPr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D78B1DB6-7CFC-BC18-F99E-4C86CC35D5E6}"/>
                  </a:ext>
                </a:extLst>
              </p:cNvPr>
              <p:cNvSpPr txBox="1"/>
              <p:nvPr/>
            </p:nvSpPr>
            <p:spPr>
              <a:xfrm>
                <a:off x="1471515" y="-38100"/>
                <a:ext cx="11285295" cy="124658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Opportunità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: </a:t>
                </a: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espandere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il D2C senza </a:t>
                </a:r>
              </a:p>
              <a:p>
                <a:pPr algn="l">
                  <a:lnSpc>
                    <a:spcPts val="3782"/>
                  </a:lnSpc>
                </a:pPr>
                <a:r>
                  <a:rPr lang="en-US" sz="2800" b="1" spc="-150" dirty="0" err="1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rallentare</a:t>
                </a:r>
                <a:r>
                  <a:rPr lang="en-US" sz="2800" b="1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 il core retail</a:t>
                </a:r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F8248E0D-2FD1-7CA8-453C-55A08B888913}"/>
                  </a:ext>
                </a:extLst>
              </p:cNvPr>
              <p:cNvSpPr txBox="1"/>
              <p:nvPr/>
            </p:nvSpPr>
            <p:spPr>
              <a:xfrm>
                <a:off x="0" y="-102213"/>
                <a:ext cx="1109655" cy="8290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B2F764E5-895D-3345-A518-DF80350B58A1}"/>
                  </a:ext>
                </a:extLst>
              </p:cNvPr>
              <p:cNvSpPr txBox="1"/>
              <p:nvPr/>
            </p:nvSpPr>
            <p:spPr>
              <a:xfrm>
                <a:off x="315063" y="-54193"/>
                <a:ext cx="47953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C6C76485-C6DA-1531-177C-DBB35F7709AC}"/>
                </a:ext>
              </a:extLst>
            </p:cNvPr>
            <p:cNvGrpSpPr/>
            <p:nvPr/>
          </p:nvGrpSpPr>
          <p:grpSpPr>
            <a:xfrm>
              <a:off x="1059795" y="8371238"/>
              <a:ext cx="861676" cy="573713"/>
              <a:chOff x="1028700" y="4762500"/>
              <a:chExt cx="861676" cy="573713"/>
            </a:xfrm>
          </p:grpSpPr>
          <p:grpSp>
            <p:nvGrpSpPr>
              <p:cNvPr id="39" name="Group 13">
                <a:extLst>
                  <a:ext uri="{FF2B5EF4-FFF2-40B4-BE49-F238E27FC236}">
                    <a16:creationId xmlns:a16="http://schemas.microsoft.com/office/drawing/2014/main" id="{1D7EB99C-7581-F583-0FBE-B2155E16A181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1" name="Freeform 14">
                  <a:extLst>
                    <a:ext uri="{FF2B5EF4-FFF2-40B4-BE49-F238E27FC236}">
                      <a16:creationId xmlns:a16="http://schemas.microsoft.com/office/drawing/2014/main" id="{52114BAD-572E-93B9-03A6-82E13F296F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E17020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2" name="TextBox 15">
                  <a:extLst>
                    <a:ext uri="{FF2B5EF4-FFF2-40B4-BE49-F238E27FC236}">
                      <a16:creationId xmlns:a16="http://schemas.microsoft.com/office/drawing/2014/main" id="{99846EEE-1C7E-8589-B8C4-FE75D9B16312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0" name="TextBox 16">
                <a:extLst>
                  <a:ext uri="{FF2B5EF4-FFF2-40B4-BE49-F238E27FC236}">
                    <a16:creationId xmlns:a16="http://schemas.microsoft.com/office/drawing/2014/main" id="{63DAC7A0-3884-46D9-0C19-E70570E4036B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B444ED6-66E8-934B-F9B0-8A9712BF05C4}"/>
              </a:ext>
            </a:extLst>
          </p:cNvPr>
          <p:cNvGrpSpPr/>
          <p:nvPr/>
        </p:nvGrpSpPr>
        <p:grpSpPr>
          <a:xfrm>
            <a:off x="1028700" y="4606629"/>
            <a:ext cx="12077701" cy="646372"/>
            <a:chOff x="1028700" y="5604166"/>
            <a:chExt cx="12077701" cy="646372"/>
          </a:xfrm>
        </p:grpSpPr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42158E83-5675-E6A4-4927-47B9B39ADD56}"/>
                </a:ext>
              </a:extLst>
            </p:cNvPr>
            <p:cNvGrpSpPr/>
            <p:nvPr/>
          </p:nvGrpSpPr>
          <p:grpSpPr>
            <a:xfrm>
              <a:off x="1028700" y="5628740"/>
              <a:ext cx="12077701" cy="621798"/>
              <a:chOff x="0" y="-102213"/>
              <a:chExt cx="16103600" cy="829064"/>
            </a:xfrm>
          </p:grpSpPr>
          <p:sp>
            <p:nvSpPr>
              <p:cNvPr id="47" name="TextBox 13">
                <a:extLst>
                  <a:ext uri="{FF2B5EF4-FFF2-40B4-BE49-F238E27FC236}">
                    <a16:creationId xmlns:a16="http://schemas.microsoft.com/office/drawing/2014/main" id="{3F242693-5A3D-229D-6F51-D060A4767ACE}"/>
                  </a:ext>
                </a:extLst>
              </p:cNvPr>
              <p:cNvSpPr txBox="1"/>
              <p:nvPr/>
            </p:nvSpPr>
            <p:spPr>
              <a:xfrm>
                <a:off x="1471515" y="-38100"/>
                <a:ext cx="14632085" cy="58657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D2C come canale strategico per relazione diretta col consumatore</a:t>
                </a:r>
              </a:p>
            </p:txBody>
          </p:sp>
          <p:sp>
            <p:nvSpPr>
              <p:cNvPr id="48" name="TextBox 16">
                <a:extLst>
                  <a:ext uri="{FF2B5EF4-FFF2-40B4-BE49-F238E27FC236}">
                    <a16:creationId xmlns:a16="http://schemas.microsoft.com/office/drawing/2014/main" id="{09D17B91-E8EF-74F6-0607-4DFDD970798A}"/>
                  </a:ext>
                </a:extLst>
              </p:cNvPr>
              <p:cNvSpPr txBox="1"/>
              <p:nvPr/>
            </p:nvSpPr>
            <p:spPr>
              <a:xfrm>
                <a:off x="0" y="-102213"/>
                <a:ext cx="1109655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49" name="TextBox 17">
                <a:extLst>
                  <a:ext uri="{FF2B5EF4-FFF2-40B4-BE49-F238E27FC236}">
                    <a16:creationId xmlns:a16="http://schemas.microsoft.com/office/drawing/2014/main" id="{089CEA72-D116-81F3-FE68-A2B987F4186E}"/>
                  </a:ext>
                </a:extLst>
              </p:cNvPr>
              <p:cNvSpPr txBox="1"/>
              <p:nvPr/>
            </p:nvSpPr>
            <p:spPr>
              <a:xfrm>
                <a:off x="315063" y="-54193"/>
                <a:ext cx="47953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612D9156-E32C-F00E-8255-66634B35E561}"/>
                </a:ext>
              </a:extLst>
            </p:cNvPr>
            <p:cNvGrpSpPr/>
            <p:nvPr/>
          </p:nvGrpSpPr>
          <p:grpSpPr>
            <a:xfrm>
              <a:off x="1059795" y="5604166"/>
              <a:ext cx="861676" cy="573713"/>
              <a:chOff x="1028700" y="4762500"/>
              <a:chExt cx="861676" cy="573713"/>
            </a:xfrm>
          </p:grpSpPr>
          <p:grpSp>
            <p:nvGrpSpPr>
              <p:cNvPr id="43" name="Group 13">
                <a:extLst>
                  <a:ext uri="{FF2B5EF4-FFF2-40B4-BE49-F238E27FC236}">
                    <a16:creationId xmlns:a16="http://schemas.microsoft.com/office/drawing/2014/main" id="{71E99D12-4072-6BC1-70C5-70D18F1A054F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5" name="Freeform 14">
                  <a:extLst>
                    <a:ext uri="{FF2B5EF4-FFF2-40B4-BE49-F238E27FC236}">
                      <a16:creationId xmlns:a16="http://schemas.microsoft.com/office/drawing/2014/main" id="{4E69DCCA-DE62-395C-376B-E5D482BE787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6" name="TextBox 15">
                  <a:extLst>
                    <a:ext uri="{FF2B5EF4-FFF2-40B4-BE49-F238E27FC236}">
                      <a16:creationId xmlns:a16="http://schemas.microsoft.com/office/drawing/2014/main" id="{A7922432-EC23-9460-9298-AFB3818EA7CA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4" name="TextBox 16">
                <a:extLst>
                  <a:ext uri="{FF2B5EF4-FFF2-40B4-BE49-F238E27FC236}">
                    <a16:creationId xmlns:a16="http://schemas.microsoft.com/office/drawing/2014/main" id="{7CF8FE38-5097-49C3-8E8E-1BDAD34249C2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7D473BD3-8F4B-584C-86B5-FB7D8D683295}"/>
              </a:ext>
            </a:extLst>
          </p:cNvPr>
          <p:cNvGrpSpPr/>
          <p:nvPr/>
        </p:nvGrpSpPr>
        <p:grpSpPr>
          <a:xfrm>
            <a:off x="1013460" y="5487728"/>
            <a:ext cx="12077701" cy="646372"/>
            <a:chOff x="1028700" y="5604166"/>
            <a:chExt cx="12077701" cy="646372"/>
          </a:xfrm>
        </p:grpSpPr>
        <p:grpSp>
          <p:nvGrpSpPr>
            <p:cNvPr id="53" name="Group 12">
              <a:extLst>
                <a:ext uri="{FF2B5EF4-FFF2-40B4-BE49-F238E27FC236}">
                  <a16:creationId xmlns:a16="http://schemas.microsoft.com/office/drawing/2014/main" id="{6821923E-468C-193A-61DE-BB3471564887}"/>
                </a:ext>
              </a:extLst>
            </p:cNvPr>
            <p:cNvGrpSpPr/>
            <p:nvPr/>
          </p:nvGrpSpPr>
          <p:grpSpPr>
            <a:xfrm>
              <a:off x="1028700" y="5628740"/>
              <a:ext cx="12077701" cy="621798"/>
              <a:chOff x="0" y="-102213"/>
              <a:chExt cx="16103600" cy="829064"/>
            </a:xfrm>
          </p:grpSpPr>
          <p:sp>
            <p:nvSpPr>
              <p:cNvPr id="59" name="TextBox 13">
                <a:extLst>
                  <a:ext uri="{FF2B5EF4-FFF2-40B4-BE49-F238E27FC236}">
                    <a16:creationId xmlns:a16="http://schemas.microsoft.com/office/drawing/2014/main" id="{6B51F17B-07E3-FDDF-2C0A-977E2025AD65}"/>
                  </a:ext>
                </a:extLst>
              </p:cNvPr>
              <p:cNvSpPr txBox="1"/>
              <p:nvPr/>
            </p:nvSpPr>
            <p:spPr>
              <a:xfrm>
                <a:off x="1471515" y="-38100"/>
                <a:ext cx="14632085" cy="59452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Crescita trainata da collaborazioni e capsule → picchi imprevedibili</a:t>
                </a:r>
              </a:p>
            </p:txBody>
          </p:sp>
          <p:sp>
            <p:nvSpPr>
              <p:cNvPr id="60" name="TextBox 16">
                <a:extLst>
                  <a:ext uri="{FF2B5EF4-FFF2-40B4-BE49-F238E27FC236}">
                    <a16:creationId xmlns:a16="http://schemas.microsoft.com/office/drawing/2014/main" id="{35AC34FC-3335-9D1F-0506-1D3E43B2FBE0}"/>
                  </a:ext>
                </a:extLst>
              </p:cNvPr>
              <p:cNvSpPr txBox="1"/>
              <p:nvPr/>
            </p:nvSpPr>
            <p:spPr>
              <a:xfrm>
                <a:off x="0" y="-102213"/>
                <a:ext cx="1109655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61" name="TextBox 17">
                <a:extLst>
                  <a:ext uri="{FF2B5EF4-FFF2-40B4-BE49-F238E27FC236}">
                    <a16:creationId xmlns:a16="http://schemas.microsoft.com/office/drawing/2014/main" id="{8136469F-F7F3-70FD-2FD7-79A50E675B17}"/>
                  </a:ext>
                </a:extLst>
              </p:cNvPr>
              <p:cNvSpPr txBox="1"/>
              <p:nvPr/>
            </p:nvSpPr>
            <p:spPr>
              <a:xfrm>
                <a:off x="315063" y="-54193"/>
                <a:ext cx="47953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A021E6DB-6697-3AED-6092-49F2F940A0BF}"/>
                </a:ext>
              </a:extLst>
            </p:cNvPr>
            <p:cNvGrpSpPr/>
            <p:nvPr/>
          </p:nvGrpSpPr>
          <p:grpSpPr>
            <a:xfrm>
              <a:off x="1059795" y="5604166"/>
              <a:ext cx="861676" cy="573713"/>
              <a:chOff x="1028700" y="4762500"/>
              <a:chExt cx="861676" cy="573713"/>
            </a:xfrm>
          </p:grpSpPr>
          <p:grpSp>
            <p:nvGrpSpPr>
              <p:cNvPr id="55" name="Group 13">
                <a:extLst>
                  <a:ext uri="{FF2B5EF4-FFF2-40B4-BE49-F238E27FC236}">
                    <a16:creationId xmlns:a16="http://schemas.microsoft.com/office/drawing/2014/main" id="{6477DA35-6D98-AC03-9243-4277A42C7E28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57" name="Freeform 14">
                  <a:extLst>
                    <a:ext uri="{FF2B5EF4-FFF2-40B4-BE49-F238E27FC236}">
                      <a16:creationId xmlns:a16="http://schemas.microsoft.com/office/drawing/2014/main" id="{A48488E9-50FB-CA5A-0FFB-EB4DAD81F9C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58" name="TextBox 15">
                  <a:extLst>
                    <a:ext uri="{FF2B5EF4-FFF2-40B4-BE49-F238E27FC236}">
                      <a16:creationId xmlns:a16="http://schemas.microsoft.com/office/drawing/2014/main" id="{E79E2FEC-907E-F7A2-192E-F9C60F0556DB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56" name="TextBox 16">
                <a:extLst>
                  <a:ext uri="{FF2B5EF4-FFF2-40B4-BE49-F238E27FC236}">
                    <a16:creationId xmlns:a16="http://schemas.microsoft.com/office/drawing/2014/main" id="{C325B6CB-9EB7-C3F3-7D65-DFF16CA5A62E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F0C22DD5-FBDD-DC9D-28F1-434EA0249585}"/>
              </a:ext>
            </a:extLst>
          </p:cNvPr>
          <p:cNvGrpSpPr/>
          <p:nvPr/>
        </p:nvGrpSpPr>
        <p:grpSpPr>
          <a:xfrm>
            <a:off x="1028700" y="6353399"/>
            <a:ext cx="12077701" cy="999901"/>
            <a:chOff x="1028700" y="5604166"/>
            <a:chExt cx="12077701" cy="999901"/>
          </a:xfrm>
        </p:grpSpPr>
        <p:grpSp>
          <p:nvGrpSpPr>
            <p:cNvPr id="63" name="Group 12">
              <a:extLst>
                <a:ext uri="{FF2B5EF4-FFF2-40B4-BE49-F238E27FC236}">
                  <a16:creationId xmlns:a16="http://schemas.microsoft.com/office/drawing/2014/main" id="{98D3804A-A3EC-5F61-334B-172CCA5CA301}"/>
                </a:ext>
              </a:extLst>
            </p:cNvPr>
            <p:cNvGrpSpPr/>
            <p:nvPr/>
          </p:nvGrpSpPr>
          <p:grpSpPr>
            <a:xfrm>
              <a:off x="1028700" y="5628740"/>
              <a:ext cx="12077701" cy="975327"/>
              <a:chOff x="0" y="-102213"/>
              <a:chExt cx="16103600" cy="1300436"/>
            </a:xfrm>
          </p:grpSpPr>
          <p:sp>
            <p:nvSpPr>
              <p:cNvPr id="69" name="TextBox 13">
                <a:extLst>
                  <a:ext uri="{FF2B5EF4-FFF2-40B4-BE49-F238E27FC236}">
                    <a16:creationId xmlns:a16="http://schemas.microsoft.com/office/drawing/2014/main" id="{71E9AC80-D492-FAA3-FBD7-55137B355EC2}"/>
                  </a:ext>
                </a:extLst>
              </p:cNvPr>
              <p:cNvSpPr txBox="1"/>
              <p:nvPr/>
            </p:nvSpPr>
            <p:spPr>
              <a:xfrm>
                <a:off x="1471515" y="-38100"/>
                <a:ext cx="14632085" cy="123632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3782"/>
                  </a:lnSpc>
                </a:pPr>
                <a:r>
                  <a:rPr lang="it-IT" sz="2800" spc="-150" dirty="0">
                    <a:solidFill>
                      <a:srgbClr val="484847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2"/>
                    <a:sym typeface="false 2"/>
                  </a:rPr>
                  <a:t>Cliente digitale con aspettative altissime su consegna, reso, esperienza post-click</a:t>
                </a:r>
              </a:p>
            </p:txBody>
          </p:sp>
          <p:sp>
            <p:nvSpPr>
              <p:cNvPr id="70" name="TextBox 16">
                <a:extLst>
                  <a:ext uri="{FF2B5EF4-FFF2-40B4-BE49-F238E27FC236}">
                    <a16:creationId xmlns:a16="http://schemas.microsoft.com/office/drawing/2014/main" id="{AB21F5DD-78CE-D5FF-6027-79162462D4EC}"/>
                  </a:ext>
                </a:extLst>
              </p:cNvPr>
              <p:cNvSpPr txBox="1"/>
              <p:nvPr/>
            </p:nvSpPr>
            <p:spPr>
              <a:xfrm>
                <a:off x="0" y="-102213"/>
                <a:ext cx="1109655" cy="829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  <p:sp>
            <p:nvSpPr>
              <p:cNvPr id="71" name="TextBox 17">
                <a:extLst>
                  <a:ext uri="{FF2B5EF4-FFF2-40B4-BE49-F238E27FC236}">
                    <a16:creationId xmlns:a16="http://schemas.microsoft.com/office/drawing/2014/main" id="{5EA7E7EF-AD50-E9DB-52E6-6A42B807B6D9}"/>
                  </a:ext>
                </a:extLst>
              </p:cNvPr>
              <p:cNvSpPr txBox="1"/>
              <p:nvPr/>
            </p:nvSpPr>
            <p:spPr>
              <a:xfrm>
                <a:off x="315063" y="-54193"/>
                <a:ext cx="479531" cy="6400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endParaRPr lang="en-US" sz="2899" dirty="0">
                  <a:solidFill>
                    <a:srgbClr val="FFFFFF"/>
                  </a:solidFill>
                  <a:latin typeface="Satoshi"/>
                  <a:ea typeface="Satoshi"/>
                  <a:cs typeface="Satoshi"/>
                  <a:sym typeface="Satoshi"/>
                </a:endParaRPr>
              </a:p>
            </p:txBody>
          </p:sp>
        </p:grpSp>
        <p:grpSp>
          <p:nvGrpSpPr>
            <p:cNvPr id="64" name="Gruppo 63">
              <a:extLst>
                <a:ext uri="{FF2B5EF4-FFF2-40B4-BE49-F238E27FC236}">
                  <a16:creationId xmlns:a16="http://schemas.microsoft.com/office/drawing/2014/main" id="{925C7692-6E7A-21FD-59A9-0C64BA7270F9}"/>
                </a:ext>
              </a:extLst>
            </p:cNvPr>
            <p:cNvGrpSpPr/>
            <p:nvPr/>
          </p:nvGrpSpPr>
          <p:grpSpPr>
            <a:xfrm>
              <a:off x="1059795" y="5604166"/>
              <a:ext cx="861676" cy="573713"/>
              <a:chOff x="1028700" y="4762500"/>
              <a:chExt cx="861676" cy="573713"/>
            </a:xfrm>
          </p:grpSpPr>
          <p:grpSp>
            <p:nvGrpSpPr>
              <p:cNvPr id="65" name="Group 13">
                <a:extLst>
                  <a:ext uri="{FF2B5EF4-FFF2-40B4-BE49-F238E27FC236}">
                    <a16:creationId xmlns:a16="http://schemas.microsoft.com/office/drawing/2014/main" id="{9E94C5FE-2F64-3ABD-153E-CA67DBA43750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67" name="Freeform 14">
                  <a:extLst>
                    <a:ext uri="{FF2B5EF4-FFF2-40B4-BE49-F238E27FC236}">
                      <a16:creationId xmlns:a16="http://schemas.microsoft.com/office/drawing/2014/main" id="{3113D239-2A49-8382-BAF4-147F4B8317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68" name="TextBox 15">
                  <a:extLst>
                    <a:ext uri="{FF2B5EF4-FFF2-40B4-BE49-F238E27FC236}">
                      <a16:creationId xmlns:a16="http://schemas.microsoft.com/office/drawing/2014/main" id="{389F6130-2E4F-FE84-5DED-FCA895AE6309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66" name="TextBox 16">
                <a:extLst>
                  <a:ext uri="{FF2B5EF4-FFF2-40B4-BE49-F238E27FC236}">
                    <a16:creationId xmlns:a16="http://schemas.microsoft.com/office/drawing/2014/main" id="{85B5BB68-0BC6-3742-87BE-D208F6B7BF4F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88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9880" y="-16302"/>
            <a:ext cx="18307717" cy="10314146"/>
          </a:xfrm>
          <a:custGeom>
            <a:avLst/>
            <a:gdLst/>
            <a:ahLst/>
            <a:cxnLst/>
            <a:rect l="l" t="t" r="r" b="b"/>
            <a:pathLst>
              <a:path w="18307717" h="10314146">
                <a:moveTo>
                  <a:pt x="18307717" y="0"/>
                </a:moveTo>
                <a:lnTo>
                  <a:pt x="0" y="0"/>
                </a:lnTo>
                <a:lnTo>
                  <a:pt x="0" y="10314146"/>
                </a:lnTo>
                <a:lnTo>
                  <a:pt x="18307717" y="10314146"/>
                </a:lnTo>
                <a:lnTo>
                  <a:pt x="18307717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028700" y="971550"/>
            <a:ext cx="16444481" cy="108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Timeline del </a:t>
            </a:r>
            <a:r>
              <a:rPr lang="en-US" sz="6000" b="1" spc="-15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progetto</a:t>
            </a:r>
            <a:endParaRPr lang="en-US" sz="6000" b="1" spc="-15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false 1"/>
              <a:sym typeface="false 1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06332" y="2247900"/>
            <a:ext cx="854240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IL PERCORSO EVOLUTIVO IN 12 MESI</a:t>
            </a:r>
          </a:p>
        </p:txBody>
      </p:sp>
      <p:grpSp>
        <p:nvGrpSpPr>
          <p:cNvPr id="5" name="Group 5"/>
          <p:cNvGrpSpPr/>
          <p:nvPr/>
        </p:nvGrpSpPr>
        <p:grpSpPr>
          <a:xfrm rot="-8819779">
            <a:off x="15186520" y="13613"/>
            <a:ext cx="2788482" cy="2788513"/>
            <a:chOff x="0" y="0"/>
            <a:chExt cx="7980337" cy="79804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80299" cy="7980426"/>
            </a:xfrm>
            <a:custGeom>
              <a:avLst/>
              <a:gdLst/>
              <a:ahLst/>
              <a:cxnLst/>
              <a:rect l="l" t="t" r="r" b="b"/>
              <a:pathLst>
                <a:path w="7980299" h="7980426">
                  <a:moveTo>
                    <a:pt x="3990213" y="0"/>
                  </a:moveTo>
                  <a:cubicBezTo>
                    <a:pt x="1786509" y="0"/>
                    <a:pt x="0" y="1786509"/>
                    <a:pt x="0" y="3990213"/>
                  </a:cubicBezTo>
                  <a:cubicBezTo>
                    <a:pt x="0" y="6193917"/>
                    <a:pt x="1786509" y="7980426"/>
                    <a:pt x="3990213" y="7980426"/>
                  </a:cubicBezTo>
                  <a:cubicBezTo>
                    <a:pt x="6193917" y="7980426"/>
                    <a:pt x="7980299" y="6193917"/>
                    <a:pt x="7980299" y="3990213"/>
                  </a:cubicBezTo>
                  <a:cubicBezTo>
                    <a:pt x="7980299" y="1786509"/>
                    <a:pt x="6193917" y="0"/>
                    <a:pt x="3990213" y="0"/>
                  </a:cubicBezTo>
                  <a:close/>
                </a:path>
              </a:pathLst>
            </a:custGeom>
            <a:blipFill>
              <a:blip r:embed="rId3"/>
              <a:stretch>
                <a:fillRect l="-290" t="-313" r="-330" b="-305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2212256A-6484-5D66-DA54-C47F205C1E6C}"/>
              </a:ext>
            </a:extLst>
          </p:cNvPr>
          <p:cNvGrpSpPr/>
          <p:nvPr/>
        </p:nvGrpSpPr>
        <p:grpSpPr>
          <a:xfrm>
            <a:off x="1206332" y="5915578"/>
            <a:ext cx="5423068" cy="2723887"/>
            <a:chOff x="1206332" y="5915578"/>
            <a:chExt cx="5423068" cy="2723887"/>
          </a:xfrm>
        </p:grpSpPr>
        <p:sp>
          <p:nvSpPr>
            <p:cNvPr id="14" name="Freeform 14"/>
            <p:cNvSpPr/>
            <p:nvPr/>
          </p:nvSpPr>
          <p:spPr>
            <a:xfrm>
              <a:off x="1206554" y="6091264"/>
              <a:ext cx="5422846" cy="1109636"/>
            </a:xfrm>
            <a:custGeom>
              <a:avLst/>
              <a:gdLst/>
              <a:ahLst/>
              <a:cxnLst/>
              <a:rect l="l" t="t" r="r" b="b"/>
              <a:pathLst>
                <a:path w="1428239" h="292250">
                  <a:moveTo>
                    <a:pt x="1217428" y="0"/>
                  </a:moveTo>
                  <a:lnTo>
                    <a:pt x="15617" y="0"/>
                  </a:lnTo>
                  <a:cubicBezTo>
                    <a:pt x="11475" y="0"/>
                    <a:pt x="7503" y="1645"/>
                    <a:pt x="4574" y="4574"/>
                  </a:cubicBezTo>
                  <a:cubicBezTo>
                    <a:pt x="1645" y="7503"/>
                    <a:pt x="0" y="11475"/>
                    <a:pt x="0" y="15617"/>
                  </a:cubicBezTo>
                  <a:lnTo>
                    <a:pt x="0" y="276633"/>
                  </a:lnTo>
                  <a:cubicBezTo>
                    <a:pt x="0" y="285258"/>
                    <a:pt x="6992" y="292250"/>
                    <a:pt x="15617" y="292250"/>
                  </a:cubicBezTo>
                  <a:lnTo>
                    <a:pt x="1217428" y="292250"/>
                  </a:lnTo>
                  <a:cubicBezTo>
                    <a:pt x="1227582" y="292250"/>
                    <a:pt x="1237479" y="289061"/>
                    <a:pt x="1245723" y="283132"/>
                  </a:cubicBezTo>
                  <a:lnTo>
                    <a:pt x="1423566" y="155242"/>
                  </a:lnTo>
                  <a:cubicBezTo>
                    <a:pt x="1426500" y="153132"/>
                    <a:pt x="1428239" y="149739"/>
                    <a:pt x="1428239" y="146125"/>
                  </a:cubicBezTo>
                  <a:cubicBezTo>
                    <a:pt x="1428239" y="142511"/>
                    <a:pt x="1426500" y="139118"/>
                    <a:pt x="1423566" y="137007"/>
                  </a:cubicBezTo>
                  <a:lnTo>
                    <a:pt x="1245723" y="9117"/>
                  </a:lnTo>
                  <a:cubicBezTo>
                    <a:pt x="1237479" y="3189"/>
                    <a:pt x="1227582" y="0"/>
                    <a:pt x="1217428" y="0"/>
                  </a:cubicBezTo>
                  <a:close/>
                </a:path>
              </a:pathLst>
            </a:custGeom>
            <a:solidFill>
              <a:srgbClr val="FFFFFF">
                <a:alpha val="31765"/>
              </a:srgbClr>
            </a:solidFill>
            <a:ln w="38100" cap="sq">
              <a:solidFill>
                <a:srgbClr val="F4B12D">
                  <a:alpha val="3176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it-IT" dirty="0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206554" y="5915578"/>
              <a:ext cx="5422846" cy="1326627"/>
              <a:chOff x="0" y="-57150"/>
              <a:chExt cx="1428239" cy="349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28239" cy="292250"/>
              </a:xfrm>
              <a:custGeom>
                <a:avLst/>
                <a:gdLst/>
                <a:ahLst/>
                <a:cxnLst/>
                <a:rect l="l" t="t" r="r" b="b"/>
                <a:pathLst>
                  <a:path w="1428239" h="292250">
                    <a:moveTo>
                      <a:pt x="1217428" y="0"/>
                    </a:moveTo>
                    <a:lnTo>
                      <a:pt x="15617" y="0"/>
                    </a:lnTo>
                    <a:cubicBezTo>
                      <a:pt x="11475" y="0"/>
                      <a:pt x="7503" y="1645"/>
                      <a:pt x="4574" y="4574"/>
                    </a:cubicBezTo>
                    <a:cubicBezTo>
                      <a:pt x="1645" y="7503"/>
                      <a:pt x="0" y="11475"/>
                      <a:pt x="0" y="15617"/>
                    </a:cubicBezTo>
                    <a:lnTo>
                      <a:pt x="0" y="276633"/>
                    </a:lnTo>
                    <a:cubicBezTo>
                      <a:pt x="0" y="285258"/>
                      <a:pt x="6992" y="292250"/>
                      <a:pt x="15617" y="292250"/>
                    </a:cubicBezTo>
                    <a:lnTo>
                      <a:pt x="1217428" y="292250"/>
                    </a:lnTo>
                    <a:cubicBezTo>
                      <a:pt x="1227582" y="292250"/>
                      <a:pt x="1237479" y="289061"/>
                      <a:pt x="1245723" y="283132"/>
                    </a:cubicBezTo>
                    <a:lnTo>
                      <a:pt x="1423566" y="155242"/>
                    </a:lnTo>
                    <a:cubicBezTo>
                      <a:pt x="1426500" y="153132"/>
                      <a:pt x="1428239" y="149739"/>
                      <a:pt x="1428239" y="146125"/>
                    </a:cubicBezTo>
                    <a:cubicBezTo>
                      <a:pt x="1428239" y="142511"/>
                      <a:pt x="1426500" y="139118"/>
                      <a:pt x="1423566" y="137007"/>
                    </a:cubicBezTo>
                    <a:lnTo>
                      <a:pt x="1245723" y="9117"/>
                    </a:lnTo>
                    <a:cubicBezTo>
                      <a:pt x="1237479" y="3189"/>
                      <a:pt x="1227582" y="0"/>
                      <a:pt x="121742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4B12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1321944" cy="349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r>
                  <a:rPr lang="en-US" sz="2199" b="1" spc="-15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APRILE 2024</a:t>
                </a:r>
              </a:p>
            </p:txBody>
          </p:sp>
        </p:grpSp>
        <p:sp>
          <p:nvSpPr>
            <p:cNvPr id="11" name="AutoShape 11"/>
            <p:cNvSpPr/>
            <p:nvPr/>
          </p:nvSpPr>
          <p:spPr>
            <a:xfrm flipH="1">
              <a:off x="3618655" y="7234585"/>
              <a:ext cx="0" cy="944211"/>
            </a:xfrm>
            <a:prstGeom prst="line">
              <a:avLst/>
            </a:prstGeom>
            <a:ln w="101600" cap="flat">
              <a:solidFill>
                <a:srgbClr val="F4B12D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06332" y="8307386"/>
              <a:ext cx="4824647" cy="332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000" b="1" spc="-150" dirty="0">
                  <a:solidFill>
                    <a:srgbClr val="F4B12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AVVIO GESTIONE D2C EU + UK</a:t>
              </a: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345C3427-8CB4-443E-ABB5-4B5FF4789C92}"/>
              </a:ext>
            </a:extLst>
          </p:cNvPr>
          <p:cNvGrpSpPr/>
          <p:nvPr/>
        </p:nvGrpSpPr>
        <p:grpSpPr>
          <a:xfrm>
            <a:off x="6255953" y="4192681"/>
            <a:ext cx="5453240" cy="3083255"/>
            <a:chOff x="6255953" y="4192681"/>
            <a:chExt cx="5453240" cy="3083255"/>
          </a:xfrm>
        </p:grpSpPr>
        <p:sp>
          <p:nvSpPr>
            <p:cNvPr id="23" name="Freeform 23"/>
            <p:cNvSpPr/>
            <p:nvPr/>
          </p:nvSpPr>
          <p:spPr>
            <a:xfrm>
              <a:off x="6323921" y="6122839"/>
              <a:ext cx="5385272" cy="1141836"/>
            </a:xfrm>
            <a:custGeom>
              <a:avLst/>
              <a:gdLst/>
              <a:ahLst/>
              <a:cxnLst/>
              <a:rect l="l" t="t" r="r" b="b"/>
              <a:pathLst>
                <a:path w="1418343" h="300731">
                  <a:moveTo>
                    <a:pt x="5587" y="0"/>
                  </a:moveTo>
                  <a:lnTo>
                    <a:pt x="1207398" y="0"/>
                  </a:lnTo>
                  <a:cubicBezTo>
                    <a:pt x="1217540" y="0"/>
                    <a:pt x="1227415" y="3256"/>
                    <a:pt x="1235568" y="9289"/>
                  </a:cubicBezTo>
                  <a:lnTo>
                    <a:pt x="1413661" y="141076"/>
                  </a:lnTo>
                  <a:cubicBezTo>
                    <a:pt x="1416606" y="143255"/>
                    <a:pt x="1418343" y="146702"/>
                    <a:pt x="1418343" y="150365"/>
                  </a:cubicBezTo>
                  <a:cubicBezTo>
                    <a:pt x="1418343" y="154029"/>
                    <a:pt x="1416606" y="157475"/>
                    <a:pt x="1413661" y="159655"/>
                  </a:cubicBezTo>
                  <a:lnTo>
                    <a:pt x="1235568" y="291441"/>
                  </a:lnTo>
                  <a:cubicBezTo>
                    <a:pt x="1227415" y="297474"/>
                    <a:pt x="1217540" y="300731"/>
                    <a:pt x="1207398" y="300731"/>
                  </a:cubicBezTo>
                  <a:lnTo>
                    <a:pt x="5587" y="300731"/>
                  </a:lnTo>
                  <a:cubicBezTo>
                    <a:pt x="3364" y="300731"/>
                    <a:pt x="1392" y="299304"/>
                    <a:pt x="696" y="297194"/>
                  </a:cubicBezTo>
                  <a:cubicBezTo>
                    <a:pt x="0" y="295083"/>
                    <a:pt x="737" y="292763"/>
                    <a:pt x="2523" y="291441"/>
                  </a:cubicBezTo>
                  <a:lnTo>
                    <a:pt x="180617" y="159655"/>
                  </a:lnTo>
                  <a:cubicBezTo>
                    <a:pt x="183562" y="157475"/>
                    <a:pt x="185299" y="154029"/>
                    <a:pt x="185299" y="150365"/>
                  </a:cubicBezTo>
                  <a:cubicBezTo>
                    <a:pt x="185299" y="146702"/>
                    <a:pt x="183562" y="143255"/>
                    <a:pt x="180617" y="141076"/>
                  </a:cubicBezTo>
                  <a:lnTo>
                    <a:pt x="2523" y="9289"/>
                  </a:lnTo>
                  <a:cubicBezTo>
                    <a:pt x="737" y="7967"/>
                    <a:pt x="0" y="5648"/>
                    <a:pt x="696" y="3537"/>
                  </a:cubicBezTo>
                  <a:cubicBezTo>
                    <a:pt x="1392" y="1426"/>
                    <a:pt x="3364" y="0"/>
                    <a:pt x="5587" y="0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  <a:ln w="38100" cap="sq">
              <a:solidFill>
                <a:srgbClr val="EB921C">
                  <a:alpha val="2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6255953" y="6134100"/>
              <a:ext cx="5453240" cy="1141836"/>
              <a:chOff x="0" y="0"/>
              <a:chExt cx="1436244" cy="30073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0030" y="0"/>
                <a:ext cx="1418343" cy="300731"/>
              </a:xfrm>
              <a:custGeom>
                <a:avLst/>
                <a:gdLst/>
                <a:ahLst/>
                <a:cxnLst/>
                <a:rect l="l" t="t" r="r" b="b"/>
                <a:pathLst>
                  <a:path w="1418343" h="300731">
                    <a:moveTo>
                      <a:pt x="5587" y="0"/>
                    </a:moveTo>
                    <a:lnTo>
                      <a:pt x="1207398" y="0"/>
                    </a:lnTo>
                    <a:cubicBezTo>
                      <a:pt x="1217540" y="0"/>
                      <a:pt x="1227415" y="3256"/>
                      <a:pt x="1235568" y="9289"/>
                    </a:cubicBezTo>
                    <a:lnTo>
                      <a:pt x="1413661" y="141076"/>
                    </a:lnTo>
                    <a:cubicBezTo>
                      <a:pt x="1416606" y="143255"/>
                      <a:pt x="1418343" y="146702"/>
                      <a:pt x="1418343" y="150365"/>
                    </a:cubicBezTo>
                    <a:cubicBezTo>
                      <a:pt x="1418343" y="154029"/>
                      <a:pt x="1416606" y="157475"/>
                      <a:pt x="1413661" y="159655"/>
                    </a:cubicBezTo>
                    <a:lnTo>
                      <a:pt x="1235568" y="291441"/>
                    </a:lnTo>
                    <a:cubicBezTo>
                      <a:pt x="1227415" y="297474"/>
                      <a:pt x="1217540" y="300731"/>
                      <a:pt x="1207398" y="300731"/>
                    </a:cubicBezTo>
                    <a:lnTo>
                      <a:pt x="5587" y="300731"/>
                    </a:lnTo>
                    <a:cubicBezTo>
                      <a:pt x="3364" y="300731"/>
                      <a:pt x="1392" y="299304"/>
                      <a:pt x="696" y="297194"/>
                    </a:cubicBezTo>
                    <a:cubicBezTo>
                      <a:pt x="0" y="295083"/>
                      <a:pt x="737" y="292763"/>
                      <a:pt x="2523" y="291441"/>
                    </a:cubicBezTo>
                    <a:lnTo>
                      <a:pt x="180617" y="159655"/>
                    </a:lnTo>
                    <a:cubicBezTo>
                      <a:pt x="183562" y="157475"/>
                      <a:pt x="185299" y="154029"/>
                      <a:pt x="185299" y="150365"/>
                    </a:cubicBezTo>
                    <a:cubicBezTo>
                      <a:pt x="185299" y="146702"/>
                      <a:pt x="183562" y="143255"/>
                      <a:pt x="180617" y="141076"/>
                    </a:cubicBezTo>
                    <a:lnTo>
                      <a:pt x="2523" y="9289"/>
                    </a:lnTo>
                    <a:cubicBezTo>
                      <a:pt x="737" y="7967"/>
                      <a:pt x="0" y="5648"/>
                      <a:pt x="696" y="3537"/>
                    </a:cubicBezTo>
                    <a:cubicBezTo>
                      <a:pt x="1392" y="1426"/>
                      <a:pt x="3364" y="0"/>
                      <a:pt x="5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EB921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77800" y="-57150"/>
                <a:ext cx="1182244" cy="3578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r>
                  <a:rPr lang="en-US" sz="2199" b="1" spc="-15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NOVEMBRE 2024</a:t>
                </a:r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9017066" y="5217283"/>
              <a:ext cx="0" cy="889450"/>
            </a:xfrm>
            <a:prstGeom prst="line">
              <a:avLst/>
            </a:prstGeom>
            <a:ln w="101600" cap="flat">
              <a:solidFill>
                <a:srgbClr val="EB921C"/>
              </a:solidFill>
              <a:prstDash val="solid"/>
              <a:headEnd type="arrow" w="med" len="sm"/>
              <a:tailEnd type="none" w="sm" len="sm"/>
            </a:ln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564682" y="4192681"/>
              <a:ext cx="4904768" cy="703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000" b="1" spc="-150" dirty="0">
                  <a:solidFill>
                    <a:srgbClr val="EB921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GO-LIVE MAGAZZINO AUTOMATIZZATO ROBOTIZZATO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A8F58C86-96DB-F530-22DD-65519F797E98}"/>
              </a:ext>
            </a:extLst>
          </p:cNvPr>
          <p:cNvGrpSpPr/>
          <p:nvPr/>
        </p:nvGrpSpPr>
        <p:grpSpPr>
          <a:xfrm>
            <a:off x="11401482" y="6057900"/>
            <a:ext cx="5453240" cy="2935244"/>
            <a:chOff x="11401482" y="6057900"/>
            <a:chExt cx="5453240" cy="2935244"/>
          </a:xfrm>
        </p:grpSpPr>
        <p:sp>
          <p:nvSpPr>
            <p:cNvPr id="32" name="Freeform 32"/>
            <p:cNvSpPr/>
            <p:nvPr/>
          </p:nvSpPr>
          <p:spPr>
            <a:xfrm>
              <a:off x="11469450" y="6057900"/>
              <a:ext cx="5385272" cy="1141836"/>
            </a:xfrm>
            <a:custGeom>
              <a:avLst/>
              <a:gdLst/>
              <a:ahLst/>
              <a:cxnLst/>
              <a:rect l="l" t="t" r="r" b="b"/>
              <a:pathLst>
                <a:path w="1418343" h="300731">
                  <a:moveTo>
                    <a:pt x="5587" y="0"/>
                  </a:moveTo>
                  <a:lnTo>
                    <a:pt x="1207398" y="0"/>
                  </a:lnTo>
                  <a:cubicBezTo>
                    <a:pt x="1217540" y="0"/>
                    <a:pt x="1227415" y="3256"/>
                    <a:pt x="1235568" y="9289"/>
                  </a:cubicBezTo>
                  <a:lnTo>
                    <a:pt x="1413661" y="141076"/>
                  </a:lnTo>
                  <a:cubicBezTo>
                    <a:pt x="1416606" y="143255"/>
                    <a:pt x="1418343" y="146702"/>
                    <a:pt x="1418343" y="150365"/>
                  </a:cubicBezTo>
                  <a:cubicBezTo>
                    <a:pt x="1418343" y="154029"/>
                    <a:pt x="1416606" y="157475"/>
                    <a:pt x="1413661" y="159655"/>
                  </a:cubicBezTo>
                  <a:lnTo>
                    <a:pt x="1235568" y="291441"/>
                  </a:lnTo>
                  <a:cubicBezTo>
                    <a:pt x="1227415" y="297474"/>
                    <a:pt x="1217540" y="300731"/>
                    <a:pt x="1207398" y="300731"/>
                  </a:cubicBezTo>
                  <a:lnTo>
                    <a:pt x="5587" y="300731"/>
                  </a:lnTo>
                  <a:cubicBezTo>
                    <a:pt x="3364" y="300731"/>
                    <a:pt x="1392" y="299304"/>
                    <a:pt x="696" y="297194"/>
                  </a:cubicBezTo>
                  <a:cubicBezTo>
                    <a:pt x="0" y="295083"/>
                    <a:pt x="737" y="292763"/>
                    <a:pt x="2523" y="291441"/>
                  </a:cubicBezTo>
                  <a:lnTo>
                    <a:pt x="180617" y="159655"/>
                  </a:lnTo>
                  <a:cubicBezTo>
                    <a:pt x="183562" y="157475"/>
                    <a:pt x="185299" y="154029"/>
                    <a:pt x="185299" y="150365"/>
                  </a:cubicBezTo>
                  <a:cubicBezTo>
                    <a:pt x="185299" y="146702"/>
                    <a:pt x="183562" y="143255"/>
                    <a:pt x="180617" y="141076"/>
                  </a:cubicBezTo>
                  <a:lnTo>
                    <a:pt x="2523" y="9289"/>
                  </a:lnTo>
                  <a:cubicBezTo>
                    <a:pt x="737" y="7967"/>
                    <a:pt x="0" y="5648"/>
                    <a:pt x="696" y="3537"/>
                  </a:cubicBezTo>
                  <a:cubicBezTo>
                    <a:pt x="1392" y="1426"/>
                    <a:pt x="3364" y="0"/>
                    <a:pt x="5587" y="0"/>
                  </a:cubicBez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  <a:ln w="38100" cap="sq">
              <a:solidFill>
                <a:srgbClr val="E17020">
                  <a:alpha val="2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14101180" y="7216369"/>
              <a:ext cx="0" cy="944212"/>
            </a:xfrm>
            <a:prstGeom prst="line">
              <a:avLst/>
            </a:prstGeom>
            <a:ln w="101600" cap="flat">
              <a:solidFill>
                <a:srgbClr val="E1702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512446" y="8289169"/>
              <a:ext cx="5177467" cy="703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000" b="1" spc="-150" dirty="0">
                  <a:solidFill>
                    <a:srgbClr val="E170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REPLATFORMING SHOPIFY + GESTIONE UK CENTRALIZZATA</a:t>
              </a: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11401482" y="6057900"/>
              <a:ext cx="5453240" cy="1141836"/>
              <a:chOff x="0" y="0"/>
              <a:chExt cx="1436244" cy="30073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0030" y="0"/>
                <a:ext cx="1418343" cy="300731"/>
              </a:xfrm>
              <a:custGeom>
                <a:avLst/>
                <a:gdLst/>
                <a:ahLst/>
                <a:cxnLst/>
                <a:rect l="l" t="t" r="r" b="b"/>
                <a:pathLst>
                  <a:path w="1418343" h="300731">
                    <a:moveTo>
                      <a:pt x="5587" y="0"/>
                    </a:moveTo>
                    <a:lnTo>
                      <a:pt x="1207398" y="0"/>
                    </a:lnTo>
                    <a:cubicBezTo>
                      <a:pt x="1217540" y="0"/>
                      <a:pt x="1227415" y="3256"/>
                      <a:pt x="1235568" y="9289"/>
                    </a:cubicBezTo>
                    <a:lnTo>
                      <a:pt x="1413661" y="141076"/>
                    </a:lnTo>
                    <a:cubicBezTo>
                      <a:pt x="1416606" y="143255"/>
                      <a:pt x="1418343" y="146702"/>
                      <a:pt x="1418343" y="150365"/>
                    </a:cubicBezTo>
                    <a:cubicBezTo>
                      <a:pt x="1418343" y="154029"/>
                      <a:pt x="1416606" y="157475"/>
                      <a:pt x="1413661" y="159655"/>
                    </a:cubicBezTo>
                    <a:lnTo>
                      <a:pt x="1235568" y="291441"/>
                    </a:lnTo>
                    <a:cubicBezTo>
                      <a:pt x="1227415" y="297474"/>
                      <a:pt x="1217540" y="300731"/>
                      <a:pt x="1207398" y="300731"/>
                    </a:cubicBezTo>
                    <a:lnTo>
                      <a:pt x="5587" y="300731"/>
                    </a:lnTo>
                    <a:cubicBezTo>
                      <a:pt x="3364" y="300731"/>
                      <a:pt x="1392" y="299304"/>
                      <a:pt x="696" y="297194"/>
                    </a:cubicBezTo>
                    <a:cubicBezTo>
                      <a:pt x="0" y="295083"/>
                      <a:pt x="737" y="292763"/>
                      <a:pt x="2523" y="291441"/>
                    </a:cubicBezTo>
                    <a:lnTo>
                      <a:pt x="180617" y="159655"/>
                    </a:lnTo>
                    <a:cubicBezTo>
                      <a:pt x="183562" y="157475"/>
                      <a:pt x="185299" y="154029"/>
                      <a:pt x="185299" y="150365"/>
                    </a:cubicBezTo>
                    <a:cubicBezTo>
                      <a:pt x="185299" y="146702"/>
                      <a:pt x="183562" y="143255"/>
                      <a:pt x="180617" y="141076"/>
                    </a:cubicBezTo>
                    <a:lnTo>
                      <a:pt x="2523" y="9289"/>
                    </a:lnTo>
                    <a:cubicBezTo>
                      <a:pt x="737" y="7967"/>
                      <a:pt x="0" y="5648"/>
                      <a:pt x="696" y="3537"/>
                    </a:cubicBezTo>
                    <a:cubicBezTo>
                      <a:pt x="1392" y="1426"/>
                      <a:pt x="3364" y="0"/>
                      <a:pt x="5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E170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177800" y="-57150"/>
                <a:ext cx="1182244" cy="3578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r>
                  <a:rPr lang="en-US" sz="2199" b="1" spc="-15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false 1"/>
                    <a:sym typeface="false 1"/>
                  </a:rPr>
                  <a:t>APRILE 2025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"/>
            <a:ext cx="18288000" cy="10298430"/>
          </a:xfrm>
          <a:custGeom>
            <a:avLst/>
            <a:gdLst/>
            <a:ahLst/>
            <a:cxnLst/>
            <a:rect l="l" t="t" r="r" b="b"/>
            <a:pathLst>
              <a:path w="18288000" h="10298430">
                <a:moveTo>
                  <a:pt x="0" y="0"/>
                </a:moveTo>
                <a:lnTo>
                  <a:pt x="18288000" y="0"/>
                </a:lnTo>
                <a:lnTo>
                  <a:pt x="18288000" y="10298430"/>
                </a:lnTo>
                <a:lnTo>
                  <a:pt x="0" y="10298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" b="-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3593090" y="-3593090"/>
            <a:ext cx="10287000" cy="17473181"/>
          </a:xfrm>
          <a:custGeom>
            <a:avLst/>
            <a:gdLst/>
            <a:ahLst/>
            <a:cxnLst/>
            <a:rect l="l" t="t" r="r" b="b"/>
            <a:pathLst>
              <a:path w="10287000" h="17473181">
                <a:moveTo>
                  <a:pt x="0" y="0"/>
                </a:moveTo>
                <a:lnTo>
                  <a:pt x="10287000" y="0"/>
                </a:lnTo>
                <a:lnTo>
                  <a:pt x="10287000" y="17473180"/>
                </a:lnTo>
                <a:lnTo>
                  <a:pt x="0" y="17473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165" t="-499" r="-195333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1028700" y="971550"/>
            <a:ext cx="16444481" cy="104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Il </a:t>
            </a:r>
            <a:r>
              <a:rPr lang="en-US" sz="6000" b="1" spc="-15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modello</a:t>
            </a:r>
            <a:r>
              <a:rPr lang="en-US" sz="6000" b="1" spc="-1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 T-Data per Champion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2247900"/>
            <a:ext cx="854240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3200" dirty="0">
                <a:solidFill>
                  <a:srgbClr val="707070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1"/>
                <a:sym typeface="false 1"/>
              </a:rPr>
              <a:t>NEL D2C EU + UK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8114196" y="151757"/>
            <a:ext cx="9881449" cy="9930484"/>
            <a:chOff x="0" y="0"/>
            <a:chExt cx="13175265" cy="13240646"/>
          </a:xfrm>
        </p:grpSpPr>
        <p:grpSp>
          <p:nvGrpSpPr>
            <p:cNvPr id="33" name="Group 33"/>
            <p:cNvGrpSpPr/>
            <p:nvPr/>
          </p:nvGrpSpPr>
          <p:grpSpPr>
            <a:xfrm>
              <a:off x="3112336" y="5782451"/>
              <a:ext cx="7938136" cy="4165475"/>
              <a:chOff x="0" y="0"/>
              <a:chExt cx="1568027" cy="82281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568027" cy="822810"/>
              </a:xfrm>
              <a:custGeom>
                <a:avLst/>
                <a:gdLst/>
                <a:ahLst/>
                <a:cxnLst/>
                <a:rect l="l" t="t" r="r" b="b"/>
                <a:pathLst>
                  <a:path w="1568027" h="822810">
                    <a:moveTo>
                      <a:pt x="66319" y="0"/>
                    </a:moveTo>
                    <a:lnTo>
                      <a:pt x="1501708" y="0"/>
                    </a:lnTo>
                    <a:cubicBezTo>
                      <a:pt x="1538335" y="0"/>
                      <a:pt x="1568027" y="29692"/>
                      <a:pt x="1568027" y="66319"/>
                    </a:cubicBezTo>
                    <a:lnTo>
                      <a:pt x="1568027" y="756491"/>
                    </a:lnTo>
                    <a:cubicBezTo>
                      <a:pt x="1568027" y="774080"/>
                      <a:pt x="1561040" y="790948"/>
                      <a:pt x="1548602" y="803386"/>
                    </a:cubicBezTo>
                    <a:cubicBezTo>
                      <a:pt x="1536165" y="815823"/>
                      <a:pt x="1519297" y="822810"/>
                      <a:pt x="1501708" y="822810"/>
                    </a:cubicBezTo>
                    <a:lnTo>
                      <a:pt x="66319" y="822810"/>
                    </a:lnTo>
                    <a:cubicBezTo>
                      <a:pt x="48730" y="822810"/>
                      <a:pt x="31862" y="815823"/>
                      <a:pt x="19424" y="803386"/>
                    </a:cubicBezTo>
                    <a:cubicBezTo>
                      <a:pt x="6987" y="790948"/>
                      <a:pt x="0" y="774080"/>
                      <a:pt x="0" y="756491"/>
                    </a:cubicBezTo>
                    <a:lnTo>
                      <a:pt x="0" y="66319"/>
                    </a:lnTo>
                    <a:cubicBezTo>
                      <a:pt x="0" y="48730"/>
                      <a:pt x="6987" y="31862"/>
                      <a:pt x="19424" y="19424"/>
                    </a:cubicBezTo>
                    <a:cubicBezTo>
                      <a:pt x="31862" y="6987"/>
                      <a:pt x="48730" y="0"/>
                      <a:pt x="66319" y="0"/>
                    </a:cubicBezTo>
                    <a:close/>
                  </a:path>
                </a:pathLst>
              </a:custGeom>
              <a:solidFill>
                <a:srgbClr val="E1702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57150"/>
                <a:ext cx="1568027" cy="8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1172702" y="9532477"/>
              <a:ext cx="1305944" cy="1305982"/>
              <a:chOff x="0" y="0"/>
              <a:chExt cx="1741259" cy="174131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741297" cy="1741297"/>
              </a:xfrm>
              <a:custGeom>
                <a:avLst/>
                <a:gdLst/>
                <a:ahLst/>
                <a:cxnLst/>
                <a:rect l="l" t="t" r="r" b="b"/>
                <a:pathLst>
                  <a:path w="1741297" h="1741297">
                    <a:moveTo>
                      <a:pt x="870712" y="0"/>
                    </a:moveTo>
                    <a:cubicBezTo>
                      <a:pt x="389763" y="0"/>
                      <a:pt x="0" y="389763"/>
                      <a:pt x="0" y="870585"/>
                    </a:cubicBezTo>
                    <a:cubicBezTo>
                      <a:pt x="0" y="1351407"/>
                      <a:pt x="389763" y="1741297"/>
                      <a:pt x="870712" y="1741297"/>
                    </a:cubicBezTo>
                    <a:cubicBezTo>
                      <a:pt x="1351407" y="1741297"/>
                      <a:pt x="1741297" y="1351534"/>
                      <a:pt x="1741297" y="870585"/>
                    </a:cubicBezTo>
                    <a:cubicBezTo>
                      <a:pt x="1741297" y="389636"/>
                      <a:pt x="1351407" y="0"/>
                      <a:pt x="870712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030" t="-1027" r="-1024" b="-1027"/>
                </a:stretch>
              </a:blipFill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1211678" y="0"/>
              <a:ext cx="1963587" cy="1963575"/>
              <a:chOff x="0" y="0"/>
              <a:chExt cx="4256189" cy="425616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256151" cy="4256151"/>
              </a:xfrm>
              <a:custGeom>
                <a:avLst/>
                <a:gdLst/>
                <a:ahLst/>
                <a:cxnLst/>
                <a:rect l="l" t="t" r="r" b="b"/>
                <a:pathLst>
                  <a:path w="4256151" h="4256151">
                    <a:moveTo>
                      <a:pt x="2128139" y="0"/>
                    </a:moveTo>
                    <a:cubicBezTo>
                      <a:pt x="952881" y="0"/>
                      <a:pt x="0" y="952754"/>
                      <a:pt x="0" y="2128139"/>
                    </a:cubicBezTo>
                    <a:cubicBezTo>
                      <a:pt x="0" y="3303524"/>
                      <a:pt x="952881" y="4256151"/>
                      <a:pt x="2128139" y="4256151"/>
                    </a:cubicBezTo>
                    <a:cubicBezTo>
                      <a:pt x="3303270" y="4256151"/>
                      <a:pt x="4256151" y="3303397"/>
                      <a:pt x="4256151" y="2128012"/>
                    </a:cubicBezTo>
                    <a:cubicBezTo>
                      <a:pt x="4256151" y="952627"/>
                      <a:pt x="3303397" y="0"/>
                      <a:pt x="2128139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441" r="-441"/>
                </a:stretch>
              </a:blipFill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6503444" y="12503408"/>
              <a:ext cx="737216" cy="737238"/>
              <a:chOff x="0" y="0"/>
              <a:chExt cx="1741259" cy="174131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741297" cy="1741297"/>
              </a:xfrm>
              <a:custGeom>
                <a:avLst/>
                <a:gdLst/>
                <a:ahLst/>
                <a:cxnLst/>
                <a:rect l="l" t="t" r="r" b="b"/>
                <a:pathLst>
                  <a:path w="1741297" h="1741297">
                    <a:moveTo>
                      <a:pt x="870712" y="0"/>
                    </a:moveTo>
                    <a:cubicBezTo>
                      <a:pt x="389763" y="0"/>
                      <a:pt x="0" y="389763"/>
                      <a:pt x="0" y="870585"/>
                    </a:cubicBezTo>
                    <a:cubicBezTo>
                      <a:pt x="0" y="1351407"/>
                      <a:pt x="389763" y="1741297"/>
                      <a:pt x="870712" y="1741297"/>
                    </a:cubicBezTo>
                    <a:cubicBezTo>
                      <a:pt x="1351407" y="1741297"/>
                      <a:pt x="1741297" y="1351534"/>
                      <a:pt x="1741297" y="870585"/>
                    </a:cubicBezTo>
                    <a:cubicBezTo>
                      <a:pt x="1741297" y="389636"/>
                      <a:pt x="1351407" y="0"/>
                      <a:pt x="870712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030" t="-2" b="-1027"/>
                </a:stretch>
              </a:blipFill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3655756" y="6338937"/>
              <a:ext cx="6851296" cy="2966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1"/>
                </a:lnSpc>
              </a:pPr>
              <a:r>
                <a:rPr lang="en-US" sz="4000" b="1" spc="-15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1"/>
                  <a:sym typeface="false 1"/>
                </a:rPr>
                <a:t>UNA SOLA REGIA PER TUTTO IL POST-CLICK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7004578"/>
              <a:ext cx="1132439" cy="1530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60"/>
                </a:lnSpc>
                <a:spcBef>
                  <a:spcPct val="0"/>
                </a:spcBef>
              </a:pPr>
              <a:r>
                <a:rPr lang="en-US" sz="6614" dirty="0">
                  <a:solidFill>
                    <a:srgbClr val="000000"/>
                  </a:solidFill>
                  <a:ea typeface="Satoshi"/>
                  <a:cs typeface="Satoshi"/>
                  <a:sym typeface="Satoshi"/>
                </a:rPr>
                <a:t>→</a:t>
              </a:r>
            </a:p>
          </p:txBody>
        </p:sp>
      </p:grp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FAA17979-6472-888F-03FB-0950FE0D52EC}"/>
              </a:ext>
            </a:extLst>
          </p:cNvPr>
          <p:cNvGrpSpPr/>
          <p:nvPr/>
        </p:nvGrpSpPr>
        <p:grpSpPr>
          <a:xfrm>
            <a:off x="1059795" y="4000476"/>
            <a:ext cx="9874902" cy="573713"/>
            <a:chOff x="1059795" y="4000476"/>
            <a:chExt cx="9874902" cy="573713"/>
          </a:xfrm>
        </p:grpSpPr>
        <p:sp>
          <p:nvSpPr>
            <p:cNvPr id="6" name="TextBox 6"/>
            <p:cNvSpPr txBox="1"/>
            <p:nvPr/>
          </p:nvSpPr>
          <p:spPr>
            <a:xfrm>
              <a:off x="2171369" y="4066279"/>
              <a:ext cx="8763328" cy="442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Order Management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integrato</a:t>
              </a:r>
              <a:endParaRPr lang="en-US" sz="2800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endParaRPr>
            </a:p>
          </p:txBody>
        </p: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A28B1A96-9CE0-5760-3B8D-4EEF3A5152A3}"/>
                </a:ext>
              </a:extLst>
            </p:cNvPr>
            <p:cNvGrpSpPr/>
            <p:nvPr/>
          </p:nvGrpSpPr>
          <p:grpSpPr>
            <a:xfrm>
              <a:off x="1059795" y="4000476"/>
              <a:ext cx="861676" cy="573713"/>
              <a:chOff x="1028700" y="4762500"/>
              <a:chExt cx="861676" cy="573713"/>
            </a:xfrm>
          </p:grpSpPr>
          <p:grpSp>
            <p:nvGrpSpPr>
              <p:cNvPr id="45" name="Group 13">
                <a:extLst>
                  <a:ext uri="{FF2B5EF4-FFF2-40B4-BE49-F238E27FC236}">
                    <a16:creationId xmlns:a16="http://schemas.microsoft.com/office/drawing/2014/main" id="{865E1358-72C1-171F-9A99-AE6723F18C5F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47" name="Freeform 14">
                  <a:extLst>
                    <a:ext uri="{FF2B5EF4-FFF2-40B4-BE49-F238E27FC236}">
                      <a16:creationId xmlns:a16="http://schemas.microsoft.com/office/drawing/2014/main" id="{73E942E5-8A1B-D281-F005-648291CDD07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48" name="TextBox 15">
                  <a:extLst>
                    <a:ext uri="{FF2B5EF4-FFF2-40B4-BE49-F238E27FC236}">
                      <a16:creationId xmlns:a16="http://schemas.microsoft.com/office/drawing/2014/main" id="{882D1E94-84CF-9AD7-3B67-4566F090552E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46" name="TextBox 16">
                <a:extLst>
                  <a:ext uri="{FF2B5EF4-FFF2-40B4-BE49-F238E27FC236}">
                    <a16:creationId xmlns:a16="http://schemas.microsoft.com/office/drawing/2014/main" id="{F1F91296-ABE5-79E2-E6B4-9A5127607A9B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42A3FBB3-1CCA-E8A9-9E6F-E732B75F3A0F}"/>
              </a:ext>
            </a:extLst>
          </p:cNvPr>
          <p:cNvGrpSpPr/>
          <p:nvPr/>
        </p:nvGrpSpPr>
        <p:grpSpPr>
          <a:xfrm>
            <a:off x="1059795" y="4843934"/>
            <a:ext cx="4579005" cy="573713"/>
            <a:chOff x="1059795" y="4831477"/>
            <a:chExt cx="4579005" cy="573713"/>
          </a:xfrm>
        </p:grpSpPr>
        <p:sp>
          <p:nvSpPr>
            <p:cNvPr id="11" name="TextBox 11"/>
            <p:cNvSpPr txBox="1"/>
            <p:nvPr/>
          </p:nvSpPr>
          <p:spPr>
            <a:xfrm>
              <a:off x="2132336" y="4859097"/>
              <a:ext cx="3506464" cy="4453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Fulfillment EU + UK</a:t>
              </a:r>
            </a:p>
          </p:txBody>
        </p:sp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FF5494B9-6C56-809A-B23B-0A335BDF7B28}"/>
                </a:ext>
              </a:extLst>
            </p:cNvPr>
            <p:cNvGrpSpPr/>
            <p:nvPr/>
          </p:nvGrpSpPr>
          <p:grpSpPr>
            <a:xfrm>
              <a:off x="1059795" y="4831477"/>
              <a:ext cx="861676" cy="573713"/>
              <a:chOff x="1028700" y="4762500"/>
              <a:chExt cx="861676" cy="573713"/>
            </a:xfrm>
          </p:grpSpPr>
          <p:grpSp>
            <p:nvGrpSpPr>
              <p:cNvPr id="50" name="Group 13">
                <a:extLst>
                  <a:ext uri="{FF2B5EF4-FFF2-40B4-BE49-F238E27FC236}">
                    <a16:creationId xmlns:a16="http://schemas.microsoft.com/office/drawing/2014/main" id="{7C38952C-3526-4306-19D2-B58FB7B566D3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52" name="Freeform 14">
                  <a:extLst>
                    <a:ext uri="{FF2B5EF4-FFF2-40B4-BE49-F238E27FC236}">
                      <a16:creationId xmlns:a16="http://schemas.microsoft.com/office/drawing/2014/main" id="{2D988FEF-9BDF-C6DE-49E1-545D2E9DBB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53" name="TextBox 15">
                  <a:extLst>
                    <a:ext uri="{FF2B5EF4-FFF2-40B4-BE49-F238E27FC236}">
                      <a16:creationId xmlns:a16="http://schemas.microsoft.com/office/drawing/2014/main" id="{1A892DCC-7E1C-61FA-CDA2-E719DADAB3FC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51" name="TextBox 16">
                <a:extLst>
                  <a:ext uri="{FF2B5EF4-FFF2-40B4-BE49-F238E27FC236}">
                    <a16:creationId xmlns:a16="http://schemas.microsoft.com/office/drawing/2014/main" id="{E19DC5F1-F643-74F7-8FC2-36F58AE30175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40D2F47D-A5A9-3BF4-C70D-7B429504DEA0}"/>
              </a:ext>
            </a:extLst>
          </p:cNvPr>
          <p:cNvGrpSpPr/>
          <p:nvPr/>
        </p:nvGrpSpPr>
        <p:grpSpPr>
          <a:xfrm>
            <a:off x="1059795" y="5687392"/>
            <a:ext cx="6239582" cy="573713"/>
            <a:chOff x="1059795" y="5693877"/>
            <a:chExt cx="6239582" cy="573713"/>
          </a:xfrm>
        </p:grpSpPr>
        <p:sp>
          <p:nvSpPr>
            <p:cNvPr id="16" name="TextBox 16"/>
            <p:cNvSpPr txBox="1"/>
            <p:nvPr/>
          </p:nvSpPr>
          <p:spPr>
            <a:xfrm>
              <a:off x="2132336" y="5756752"/>
              <a:ext cx="5167041" cy="4421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Customer care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multilingua</a:t>
              </a:r>
              <a:endParaRPr lang="en-US" sz="2800" spc="-150" dirty="0">
                <a:solidFill>
                  <a:srgbClr val="484847"/>
                </a:solidFill>
                <a:latin typeface="Verdana" panose="020B0604030504040204" pitchFamily="34" charset="0"/>
                <a:ea typeface="Verdana" panose="020B0604030504040204" pitchFamily="34" charset="0"/>
                <a:cs typeface="false 2"/>
                <a:sym typeface="false 2"/>
              </a:endParaRPr>
            </a:p>
          </p:txBody>
        </p:sp>
        <p:grpSp>
          <p:nvGrpSpPr>
            <p:cNvPr id="59" name="Gruppo 58">
              <a:extLst>
                <a:ext uri="{FF2B5EF4-FFF2-40B4-BE49-F238E27FC236}">
                  <a16:creationId xmlns:a16="http://schemas.microsoft.com/office/drawing/2014/main" id="{EACB6718-0CB5-C68D-F808-C662178ECA34}"/>
                </a:ext>
              </a:extLst>
            </p:cNvPr>
            <p:cNvGrpSpPr/>
            <p:nvPr/>
          </p:nvGrpSpPr>
          <p:grpSpPr>
            <a:xfrm>
              <a:off x="1059795" y="5693877"/>
              <a:ext cx="861676" cy="573713"/>
              <a:chOff x="1028700" y="4762500"/>
              <a:chExt cx="861676" cy="573713"/>
            </a:xfrm>
          </p:grpSpPr>
          <p:grpSp>
            <p:nvGrpSpPr>
              <p:cNvPr id="60" name="Group 13">
                <a:extLst>
                  <a:ext uri="{FF2B5EF4-FFF2-40B4-BE49-F238E27FC236}">
                    <a16:creationId xmlns:a16="http://schemas.microsoft.com/office/drawing/2014/main" id="{201F4D41-7B6A-A1BC-FA6B-0D8C68A23A17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62" name="Freeform 14">
                  <a:extLst>
                    <a:ext uri="{FF2B5EF4-FFF2-40B4-BE49-F238E27FC236}">
                      <a16:creationId xmlns:a16="http://schemas.microsoft.com/office/drawing/2014/main" id="{AF1C1010-A627-BF45-9DCC-708AF11158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63" name="TextBox 15">
                  <a:extLst>
                    <a:ext uri="{FF2B5EF4-FFF2-40B4-BE49-F238E27FC236}">
                      <a16:creationId xmlns:a16="http://schemas.microsoft.com/office/drawing/2014/main" id="{FBBB3DD0-F215-264D-765E-9A5D8E85BC98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61" name="TextBox 16">
                <a:extLst>
                  <a:ext uri="{FF2B5EF4-FFF2-40B4-BE49-F238E27FC236}">
                    <a16:creationId xmlns:a16="http://schemas.microsoft.com/office/drawing/2014/main" id="{96E1E757-53E8-4566-2D36-16DDEB7BEB10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310DA15C-A7D6-1A37-2851-295E386B0335}"/>
              </a:ext>
            </a:extLst>
          </p:cNvPr>
          <p:cNvGrpSpPr/>
          <p:nvPr/>
        </p:nvGrpSpPr>
        <p:grpSpPr>
          <a:xfrm>
            <a:off x="1059795" y="6530850"/>
            <a:ext cx="6026805" cy="573713"/>
            <a:chOff x="1059795" y="6554325"/>
            <a:chExt cx="6026805" cy="573713"/>
          </a:xfrm>
        </p:grpSpPr>
        <p:sp>
          <p:nvSpPr>
            <p:cNvPr id="21" name="TextBox 21"/>
            <p:cNvSpPr txBox="1"/>
            <p:nvPr/>
          </p:nvSpPr>
          <p:spPr>
            <a:xfrm>
              <a:off x="2132336" y="6586445"/>
              <a:ext cx="4954264" cy="4421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Gestione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</a:t>
              </a:r>
              <a:r>
                <a:rPr lang="en-US" sz="2800" spc="-150" dirty="0" err="1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incassi</a:t>
              </a: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 e compliance</a:t>
              </a:r>
            </a:p>
          </p:txBody>
        </p:sp>
        <p:grpSp>
          <p:nvGrpSpPr>
            <p:cNvPr id="64" name="Gruppo 63">
              <a:extLst>
                <a:ext uri="{FF2B5EF4-FFF2-40B4-BE49-F238E27FC236}">
                  <a16:creationId xmlns:a16="http://schemas.microsoft.com/office/drawing/2014/main" id="{F216E82D-8E29-0257-E938-B7FA957FC364}"/>
                </a:ext>
              </a:extLst>
            </p:cNvPr>
            <p:cNvGrpSpPr/>
            <p:nvPr/>
          </p:nvGrpSpPr>
          <p:grpSpPr>
            <a:xfrm>
              <a:off x="1059795" y="6554325"/>
              <a:ext cx="861676" cy="573713"/>
              <a:chOff x="1028700" y="4762500"/>
              <a:chExt cx="861676" cy="573713"/>
            </a:xfrm>
          </p:grpSpPr>
          <p:grpSp>
            <p:nvGrpSpPr>
              <p:cNvPr id="65" name="Group 13">
                <a:extLst>
                  <a:ext uri="{FF2B5EF4-FFF2-40B4-BE49-F238E27FC236}">
                    <a16:creationId xmlns:a16="http://schemas.microsoft.com/office/drawing/2014/main" id="{0835E976-102B-2BA9-B416-1659AF422293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67" name="Freeform 14">
                  <a:extLst>
                    <a:ext uri="{FF2B5EF4-FFF2-40B4-BE49-F238E27FC236}">
                      <a16:creationId xmlns:a16="http://schemas.microsoft.com/office/drawing/2014/main" id="{976C1212-B968-C83B-8CAC-5B65FEFE8D2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68" name="TextBox 15">
                  <a:extLst>
                    <a:ext uri="{FF2B5EF4-FFF2-40B4-BE49-F238E27FC236}">
                      <a16:creationId xmlns:a16="http://schemas.microsoft.com/office/drawing/2014/main" id="{A301D89A-B32B-35E0-8F79-F65BF62083AA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66" name="TextBox 16">
                <a:extLst>
                  <a:ext uri="{FF2B5EF4-FFF2-40B4-BE49-F238E27FC236}">
                    <a16:creationId xmlns:a16="http://schemas.microsoft.com/office/drawing/2014/main" id="{F1969E36-0EDE-E590-C39C-D307274A86D9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BAC22712-A67D-2ADE-5906-0735DC85B902}"/>
              </a:ext>
            </a:extLst>
          </p:cNvPr>
          <p:cNvGrpSpPr/>
          <p:nvPr/>
        </p:nvGrpSpPr>
        <p:grpSpPr>
          <a:xfrm>
            <a:off x="1059795" y="7374308"/>
            <a:ext cx="9536513" cy="573713"/>
            <a:chOff x="1059795" y="7374308"/>
            <a:chExt cx="9536513" cy="573713"/>
          </a:xfrm>
        </p:grpSpPr>
        <p:sp>
          <p:nvSpPr>
            <p:cNvPr id="26" name="TextBox 26"/>
            <p:cNvSpPr txBox="1"/>
            <p:nvPr/>
          </p:nvSpPr>
          <p:spPr>
            <a:xfrm>
              <a:off x="2132336" y="7375917"/>
              <a:ext cx="8463972" cy="442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2"/>
                </a:lnSpc>
              </a:pPr>
              <a:r>
                <a:rPr lang="en-US" sz="2800" spc="-150" dirty="0">
                  <a:solidFill>
                    <a:srgbClr val="48484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false 2"/>
                  <a:sym typeface="false 2"/>
                </a:rPr>
                <a:t>Data Intelligence con BI</a:t>
              </a:r>
            </a:p>
          </p:txBody>
        </p:sp>
        <p:grpSp>
          <p:nvGrpSpPr>
            <p:cNvPr id="69" name="Gruppo 68">
              <a:extLst>
                <a:ext uri="{FF2B5EF4-FFF2-40B4-BE49-F238E27FC236}">
                  <a16:creationId xmlns:a16="http://schemas.microsoft.com/office/drawing/2014/main" id="{B002FBEC-53B1-F336-A4AB-6FE9B1E47619}"/>
                </a:ext>
              </a:extLst>
            </p:cNvPr>
            <p:cNvGrpSpPr/>
            <p:nvPr/>
          </p:nvGrpSpPr>
          <p:grpSpPr>
            <a:xfrm>
              <a:off x="1059795" y="7374308"/>
              <a:ext cx="861676" cy="573713"/>
              <a:chOff x="1028700" y="4762500"/>
              <a:chExt cx="861676" cy="573713"/>
            </a:xfrm>
          </p:grpSpPr>
          <p:grpSp>
            <p:nvGrpSpPr>
              <p:cNvPr id="70" name="Group 13">
                <a:extLst>
                  <a:ext uri="{FF2B5EF4-FFF2-40B4-BE49-F238E27FC236}">
                    <a16:creationId xmlns:a16="http://schemas.microsoft.com/office/drawing/2014/main" id="{62AF32D3-B050-579E-62C7-8F06EC9EA088}"/>
                  </a:ext>
                </a:extLst>
              </p:cNvPr>
              <p:cNvGrpSpPr/>
              <p:nvPr/>
            </p:nvGrpSpPr>
            <p:grpSpPr>
              <a:xfrm>
                <a:off x="1028700" y="4791075"/>
                <a:ext cx="861676" cy="545138"/>
                <a:chOff x="0" y="0"/>
                <a:chExt cx="642379" cy="406400"/>
              </a:xfrm>
            </p:grpSpPr>
            <p:sp>
              <p:nvSpPr>
                <p:cNvPr id="72" name="Freeform 14">
                  <a:extLst>
                    <a:ext uri="{FF2B5EF4-FFF2-40B4-BE49-F238E27FC236}">
                      <a16:creationId xmlns:a16="http://schemas.microsoft.com/office/drawing/2014/main" id="{D60C6500-3401-E1A7-9C22-15F2F297941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2379" cy="40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379" h="406400">
                      <a:moveTo>
                        <a:pt x="439179" y="0"/>
                      </a:moveTo>
                      <a:cubicBezTo>
                        <a:pt x="551403" y="0"/>
                        <a:pt x="642379" y="90976"/>
                        <a:pt x="642379" y="203200"/>
                      </a:cubicBezTo>
                      <a:cubicBezTo>
                        <a:pt x="642379" y="315424"/>
                        <a:pt x="551403" y="406400"/>
                        <a:pt x="439179" y="406400"/>
                      </a:cubicBezTo>
                      <a:lnTo>
                        <a:pt x="203200" y="406400"/>
                      </a:lnTo>
                      <a:cubicBezTo>
                        <a:pt x="90976" y="406400"/>
                        <a:pt x="0" y="315424"/>
                        <a:pt x="0" y="203200"/>
                      </a:cubicBezTo>
                      <a:cubicBezTo>
                        <a:pt x="0" y="90976"/>
                        <a:pt x="90976" y="0"/>
                        <a:pt x="203200" y="0"/>
                      </a:cubicBezTo>
                      <a:close/>
                    </a:path>
                  </a:pathLst>
                </a:custGeom>
                <a:solidFill>
                  <a:srgbClr val="040404"/>
                </a:solidFill>
              </p:spPr>
              <p:txBody>
                <a:bodyPr/>
                <a:lstStyle/>
                <a:p>
                  <a:endParaRPr lang="it-IT" b="1"/>
                </a:p>
              </p:txBody>
            </p:sp>
            <p:sp>
              <p:nvSpPr>
                <p:cNvPr id="73" name="TextBox 15">
                  <a:extLst>
                    <a:ext uri="{FF2B5EF4-FFF2-40B4-BE49-F238E27FC236}">
                      <a16:creationId xmlns:a16="http://schemas.microsoft.com/office/drawing/2014/main" id="{25028FC0-2D29-5053-2DFA-4FF68B4D5579}"/>
                    </a:ext>
                  </a:extLst>
                </p:cNvPr>
                <p:cNvSpPr txBox="1"/>
                <p:nvPr/>
              </p:nvSpPr>
              <p:spPr>
                <a:xfrm>
                  <a:off x="0" y="-57150"/>
                  <a:ext cx="642379" cy="463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 b="1"/>
                </a:p>
              </p:txBody>
            </p:sp>
          </p:grpSp>
          <p:sp>
            <p:nvSpPr>
              <p:cNvPr id="71" name="TextBox 16">
                <a:extLst>
                  <a:ext uri="{FF2B5EF4-FFF2-40B4-BE49-F238E27FC236}">
                    <a16:creationId xmlns:a16="http://schemas.microsoft.com/office/drawing/2014/main" id="{3768BC99-22C7-EF9C-017D-D0B9AC86E644}"/>
                  </a:ext>
                </a:extLst>
              </p:cNvPr>
              <p:cNvSpPr txBox="1"/>
              <p:nvPr/>
            </p:nvSpPr>
            <p:spPr>
              <a:xfrm>
                <a:off x="1267310" y="4762500"/>
                <a:ext cx="372368" cy="5049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  <a:spcBef>
                    <a:spcPct val="0"/>
                  </a:spcBef>
                </a:pPr>
                <a:r>
                  <a:rPr lang="en-US" sz="2899" b="1" dirty="0">
                    <a:solidFill>
                      <a:srgbClr val="FFFFFF"/>
                    </a:solidFill>
                    <a:ea typeface="Satoshi"/>
                    <a:cs typeface="Satoshi"/>
                    <a:sym typeface="Satoshi"/>
                  </a:rPr>
                  <a:t>→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867</Words>
  <Application>Microsoft Office PowerPoint</Application>
  <PresentationFormat>Personalizzato</PresentationFormat>
  <Paragraphs>182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Satoshi</vt:lpstr>
      <vt:lpstr>Lato</vt:lpstr>
      <vt:lpstr>Verdana</vt:lpstr>
      <vt:lpstr>Calibri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Forum_Retail_25</dc:title>
  <dc:creator>Forni Gioia</dc:creator>
  <cp:lastModifiedBy>Gioia Forni</cp:lastModifiedBy>
  <cp:revision>16</cp:revision>
  <dcterms:created xsi:type="dcterms:W3CDTF">2006-08-16T00:00:00Z</dcterms:created>
  <dcterms:modified xsi:type="dcterms:W3CDTF">2025-11-13T11:58:57Z</dcterms:modified>
  <dc:identifier>DAG3v8ujSKU</dc:identifier>
</cp:coreProperties>
</file>